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9" r:id="rId5"/>
    <p:sldId id="273" r:id="rId6"/>
    <p:sldId id="267" r:id="rId7"/>
    <p:sldId id="271" r:id="rId8"/>
    <p:sldId id="258" r:id="rId9"/>
    <p:sldId id="268" r:id="rId10"/>
    <p:sldId id="262" r:id="rId11"/>
    <p:sldId id="265" r:id="rId12"/>
    <p:sldId id="274" r:id="rId13"/>
    <p:sldId id="266"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asem Dhamad" initials="QD" lastIdx="1" clrIdx="0">
    <p:extLst>
      <p:ext uri="{19B8F6BF-5375-455C-9EA6-DF929625EA0E}">
        <p15:presenceInfo xmlns:p15="http://schemas.microsoft.com/office/powerpoint/2012/main" userId="b09e2b3de321e4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9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04:57:44.52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04:57:44.52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7T03:25:01.280"/>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7T03:25:01.280"/>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20729477"/>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385433"/>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60132756"/>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87232083"/>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64341"/>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9829556"/>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1608231"/>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3712002"/>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01634753"/>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832742"/>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8/7/2021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538270"/>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8/7/2021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6043623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0.png"/><Relationship Id="rId5" Type="http://schemas.openxmlformats.org/officeDocument/2006/relationships/customXml" Target="../ink/ink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0.png"/><Relationship Id="rId5" Type="http://schemas.openxmlformats.org/officeDocument/2006/relationships/customXml" Target="../ink/ink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hyperlink" Target="https://oralcancerfoundation.org/facts/" TargetMode="External"/><Relationship Id="rId3" Type="http://schemas.openxmlformats.org/officeDocument/2006/relationships/slideLayout" Target="../slideLayouts/slideLayout2.xml"/><Relationship Id="rId7" Type="http://schemas.openxmlformats.org/officeDocument/2006/relationships/hyperlink" Target="https://www.cancer.org/cancer/oral-cavity-and-oropharyngeal-cancer/about/what-is-oral-cavity-cancer.html"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mayoclinic.org/diseases-conditions/mouth-cancer/symptoms-causes/syc-20350997" TargetMode="External"/><Relationship Id="rId11" Type="http://schemas.openxmlformats.org/officeDocument/2006/relationships/hyperlink" Target="http://www.mayoclinic.org/diseases-conditions/hpv-infection/symptoms-causes/syc-20351596" TargetMode="External"/><Relationship Id="rId5" Type="http://schemas.openxmlformats.org/officeDocument/2006/relationships/hyperlink" Target="https://www.cancer.net/cancer-types/oral-and-oropharyngeal-cancer/introduction" TargetMode="External"/><Relationship Id="rId10" Type="http://schemas.openxmlformats.org/officeDocument/2006/relationships/hyperlink" Target="https://seer.cancer.gov/statfacts/html/oralcav.html" TargetMode="External"/><Relationship Id="rId4" Type="http://schemas.openxmlformats.org/officeDocument/2006/relationships/image" Target="../media/image1.png"/><Relationship Id="rId9" Type="http://schemas.openxmlformats.org/officeDocument/2006/relationships/hyperlink" Target="https://www.ncbi.nlm.nih.gov/pmc/articles/PMC652704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التسجيل">
            <a:hlinkClick r:id="" action="ppaction://media"/>
            <a:extLst>
              <a:ext uri="{FF2B5EF4-FFF2-40B4-BE49-F238E27FC236}">
                <a16:creationId xmlns:a16="http://schemas.microsoft.com/office/drawing/2014/main" id="{7776F67A-445B-4328-85A8-96A078D6A6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18193" y="4460224"/>
            <a:ext cx="406400" cy="406400"/>
          </a:xfrm>
          <a:prstGeom prst="rect">
            <a:avLst/>
          </a:prstGeom>
        </p:spPr>
      </p:pic>
      <p:pic>
        <p:nvPicPr>
          <p:cNvPr id="10" name="Picture 9" descr="Icon&#10;&#10;Description automatically generated">
            <a:extLst>
              <a:ext uri="{FF2B5EF4-FFF2-40B4-BE49-F238E27FC236}">
                <a16:creationId xmlns:a16="http://schemas.microsoft.com/office/drawing/2014/main" id="{E520C432-EDDA-456B-B167-EC4C12565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7714" y="130974"/>
            <a:ext cx="7839075" cy="5879307"/>
          </a:xfrm>
          <a:prstGeom prst="rect">
            <a:avLst/>
          </a:prstGeom>
        </p:spPr>
      </p:pic>
      <p:sp>
        <p:nvSpPr>
          <p:cNvPr id="58" name="Rectangle 5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720CE-A9C2-49A0-9DCD-A5732B917A09}"/>
              </a:ext>
            </a:extLst>
          </p:cNvPr>
          <p:cNvSpPr>
            <a:spLocks noGrp="1"/>
          </p:cNvSpPr>
          <p:nvPr>
            <p:ph type="ctrTitle"/>
          </p:nvPr>
        </p:nvSpPr>
        <p:spPr>
          <a:xfrm>
            <a:off x="643466" y="1322616"/>
            <a:ext cx="10905059" cy="2651204"/>
          </a:xfrm>
          <a:effectLst>
            <a:outerShdw blurRad="50800" dist="38100" dir="2700000" algn="tl" rotWithShape="0">
              <a:prstClr val="black">
                <a:alpha val="40000"/>
              </a:prstClr>
            </a:outerShdw>
          </a:effectLst>
        </p:spPr>
        <p:txBody>
          <a:bodyPr>
            <a:normAutofit fontScale="90000"/>
          </a:bodyPr>
          <a:lstStyle/>
          <a:p>
            <a:pPr algn="ctr">
              <a:lnSpc>
                <a:spcPct val="90000"/>
              </a:lnSpc>
            </a:pPr>
            <a:br>
              <a:rPr lang="en-US" sz="4400" b="1" dirty="0">
                <a:latin typeface="Calibri" panose="020F0502020204030204" pitchFamily="34" charset="0"/>
                <a:cs typeface="Calibri" panose="020F0502020204030204" pitchFamily="34" charset="0"/>
              </a:rPr>
            </a:br>
            <a:r>
              <a:rPr lang="en-US" sz="4400" b="0" kern="0" dirty="0">
                <a:effectLst/>
                <a:latin typeface="Times New Roman" panose="02020603050405020304" pitchFamily="18" charset="0"/>
                <a:ea typeface="Calibri" panose="020F0502020204030204" pitchFamily="34" charset="0"/>
                <a:cs typeface="Times New Roman" panose="02020603050405020304" pitchFamily="18" charset="0"/>
              </a:rPr>
              <a:t>HAP 780</a:t>
            </a:r>
            <a:br>
              <a:rPr lang="en-US" sz="4400" b="1" dirty="0">
                <a:latin typeface="Calibri" panose="020F0502020204030204" pitchFamily="34" charset="0"/>
                <a:cs typeface="Calibri" panose="020F0502020204030204" pitchFamily="34" charset="0"/>
              </a:rPr>
            </a:br>
            <a:r>
              <a:rPr lang="en-US" sz="4400" b="0" kern="0" dirty="0">
                <a:effectLst/>
                <a:latin typeface="Times New Roman" panose="02020603050405020304" pitchFamily="18" charset="0"/>
                <a:ea typeface="Calibri" panose="020F0502020204030204" pitchFamily="34" charset="0"/>
                <a:cs typeface="Times New Roman" panose="02020603050405020304" pitchFamily="18" charset="0"/>
              </a:rPr>
              <a:t>Final Project</a:t>
            </a:r>
            <a:br>
              <a:rPr lang="en-US" sz="4400" b="1" dirty="0">
                <a:latin typeface="Calibri" panose="020F0502020204030204" pitchFamily="34" charset="0"/>
                <a:cs typeface="Calibri" panose="020F0502020204030204" pitchFamily="34" charset="0"/>
              </a:rPr>
            </a:br>
            <a:r>
              <a:rPr lang="en-US" sz="3100" b="0" kern="0" dirty="0">
                <a:effectLst/>
                <a:latin typeface="Times New Roman" panose="02020603050405020304" pitchFamily="18" charset="0"/>
                <a:ea typeface="Calibri" panose="020F0502020204030204" pitchFamily="34" charset="0"/>
                <a:cs typeface="Times New Roman" panose="02020603050405020304" pitchFamily="18" charset="0"/>
              </a:rPr>
              <a:t>Survival Prediction of Oral and Pharyngeal Cancer</a:t>
            </a:r>
            <a:br>
              <a:rPr lang="en-US" sz="2700" b="0" kern="0" dirty="0">
                <a:effectLst/>
                <a:latin typeface="Times New Roman" panose="02020603050405020304" pitchFamily="18" charset="0"/>
                <a:ea typeface="Calibri" panose="020F0502020204030204" pitchFamily="34" charset="0"/>
                <a:cs typeface="Times New Roman" panose="02020603050405020304" pitchFamily="18" charset="0"/>
              </a:rPr>
            </a:br>
            <a:br>
              <a:rPr lang="en-US" sz="2700" b="1" dirty="0">
                <a:effectLst/>
                <a:latin typeface="Times New Roman" panose="02020603050405020304" pitchFamily="18" charset="0"/>
                <a:ea typeface="Times New Roman" panose="02020603050405020304" pitchFamily="18" charset="0"/>
              </a:rPr>
            </a:br>
            <a:endParaRPr lang="en-US" sz="4400"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C2B2E07-3E60-4EED-B59D-F84F4CC693EC}"/>
              </a:ext>
            </a:extLst>
          </p:cNvPr>
          <p:cNvSpPr>
            <a:spLocks noGrp="1"/>
          </p:cNvSpPr>
          <p:nvPr>
            <p:ph type="subTitle" idx="1"/>
          </p:nvPr>
        </p:nvSpPr>
        <p:spPr>
          <a:xfrm>
            <a:off x="-1712322" y="3990640"/>
            <a:ext cx="10902016" cy="1233985"/>
          </a:xfrm>
          <a:effectLst>
            <a:outerShdw blurRad="50800" dist="38100" dir="2700000" algn="tl" rotWithShape="0">
              <a:prstClr val="black">
                <a:alpha val="40000"/>
              </a:prstClr>
            </a:outerShdw>
          </a:effectLst>
        </p:spPr>
        <p:txBody>
          <a:bodyPr>
            <a:normAutofit/>
          </a:bodyPr>
          <a:lstStyle/>
          <a:p>
            <a:pPr algn="ctr"/>
            <a:r>
              <a:rPr lang="en-US" sz="1600" b="1" dirty="0">
                <a:latin typeface="Calibri" panose="020F0502020204030204" pitchFamily="34" charset="0"/>
                <a:cs typeface="Calibri" panose="020F0502020204030204" pitchFamily="34" charset="0"/>
              </a:rPr>
              <a:t>                                                                                                                      </a:t>
            </a:r>
            <a:r>
              <a:rPr lang="en-US" sz="3600" kern="0" dirty="0">
                <a:latin typeface="Times New Roman" panose="02020603050405020304" pitchFamily="18" charset="0"/>
                <a:cs typeface="Times New Roman" panose="02020603050405020304" pitchFamily="18" charset="0"/>
              </a:rPr>
              <a:t>Qasem Dhamad</a:t>
            </a:r>
          </a:p>
        </p:txBody>
      </p:sp>
      <p:cxnSp>
        <p:nvCxnSpPr>
          <p:cNvPr id="60" name="Straight Connector 5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EF234C3-1028-4C9C-9380-1C1AC4E97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48" y="4663424"/>
            <a:ext cx="1773266" cy="382864"/>
          </a:xfrm>
          <a:prstGeom prst="rect">
            <a:avLst/>
          </a:prstGeom>
        </p:spPr>
      </p:pic>
      <p:pic>
        <p:nvPicPr>
          <p:cNvPr id="14" name="Picture 13">
            <a:extLst>
              <a:ext uri="{FF2B5EF4-FFF2-40B4-BE49-F238E27FC236}">
                <a16:creationId xmlns:a16="http://schemas.microsoft.com/office/drawing/2014/main" id="{3B5D5088-2A17-4506-B7F1-17902B92DD3C}"/>
              </a:ext>
            </a:extLst>
          </p:cNvPr>
          <p:cNvPicPr>
            <a:picLocks noChangeAspect="1"/>
          </p:cNvPicPr>
          <p:nvPr/>
        </p:nvPicPr>
        <p:blipFill>
          <a:blip r:embed="rId7"/>
          <a:stretch>
            <a:fillRect/>
          </a:stretch>
        </p:blipFill>
        <p:spPr>
          <a:xfrm>
            <a:off x="6387873" y="4672948"/>
            <a:ext cx="1676400" cy="361950"/>
          </a:xfrm>
          <a:prstGeom prst="rect">
            <a:avLst/>
          </a:prstGeom>
        </p:spPr>
      </p:pic>
    </p:spTree>
    <p:extLst>
      <p:ext uri="{BB962C8B-B14F-4D97-AF65-F5344CB8AC3E}">
        <p14:creationId xmlns:p14="http://schemas.microsoft.com/office/powerpoint/2010/main" val="4123139581"/>
      </p:ext>
    </p:extLst>
  </p:cSld>
  <p:clrMapOvr>
    <a:masterClrMapping/>
  </p:clrMapOvr>
  <mc:AlternateContent xmlns:mc="http://schemas.openxmlformats.org/markup-compatibility/2006">
    <mc:Choice xmlns:p14="http://schemas.microsoft.com/office/powerpoint/2010/main" Requires="p14">
      <p:transition p14:dur="10" advClick="0" advTm="1000"/>
    </mc:Choice>
    <mc:Fallback>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التسجيل (11)">
            <a:hlinkClick r:id="" action="ppaction://media"/>
            <a:extLst>
              <a:ext uri="{FF2B5EF4-FFF2-40B4-BE49-F238E27FC236}">
                <a16:creationId xmlns:a16="http://schemas.microsoft.com/office/drawing/2014/main" id="{7F2908DB-986D-481E-B069-9D5BB1AC75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40850" y="5546045"/>
            <a:ext cx="406400" cy="406400"/>
          </a:xfrm>
          <a:prstGeom prst="rect">
            <a:avLst/>
          </a:prstGeom>
        </p:spPr>
      </p:pic>
      <p:sp useBgFill="1">
        <p:nvSpPr>
          <p:cNvPr id="23"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80AA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7B5FA9-15DB-4E13-91C7-058E213803B8}"/>
              </a:ext>
            </a:extLst>
          </p:cNvPr>
          <p:cNvSpPr>
            <a:spLocks noGrp="1"/>
          </p:cNvSpPr>
          <p:nvPr>
            <p:ph type="title"/>
          </p:nvPr>
        </p:nvSpPr>
        <p:spPr>
          <a:xfrm>
            <a:off x="630936" y="630936"/>
            <a:ext cx="5124106" cy="1750314"/>
          </a:xfrm>
        </p:spPr>
        <p:txBody>
          <a:bodyPr vert="horz" lIns="91440" tIns="45720" rIns="91440" bIns="45720" rtlCol="0" anchor="ctr">
            <a:normAutofit/>
          </a:bodyPr>
          <a:lstStyle/>
          <a:p>
            <a:pPr>
              <a:lnSpc>
                <a:spcPct val="90000"/>
              </a:lnSpc>
            </a:pPr>
            <a:r>
              <a:rPr lang="en-US" sz="2800" b="1" dirty="0">
                <a:solidFill>
                  <a:schemeClr val="bg2"/>
                </a:solidFill>
                <a:latin typeface="Cavolini" panose="020B0502040204020203" pitchFamily="66" charset="0"/>
                <a:cs typeface="Cavolini" panose="020B0502040204020203" pitchFamily="66" charset="0"/>
              </a:rPr>
              <a:t>Models' accuracy</a:t>
            </a:r>
            <a:br>
              <a:rPr lang="en-US" sz="2800" b="1" dirty="0">
                <a:solidFill>
                  <a:schemeClr val="bg2"/>
                </a:solidFill>
                <a:latin typeface="Cavolini" panose="020B0502040204020203" pitchFamily="66" charset="0"/>
                <a:cs typeface="Cavolini" panose="020B0502040204020203" pitchFamily="66" charset="0"/>
              </a:rPr>
            </a:br>
            <a:r>
              <a:rPr lang="en-US" sz="2800" b="1" dirty="0">
                <a:solidFill>
                  <a:schemeClr val="bg2"/>
                </a:solidFill>
                <a:latin typeface="Cavolini" panose="020B0502040204020203" pitchFamily="66" charset="0"/>
                <a:cs typeface="Cavolini" panose="020B0502040204020203" pitchFamily="66" charset="0"/>
              </a:rPr>
              <a:t>  </a:t>
            </a:r>
            <a:r>
              <a:rPr lang="en-US" sz="1600" dirty="0">
                <a:solidFill>
                  <a:schemeClr val="bg2"/>
                </a:solidFill>
                <a:latin typeface="Cavolini" panose="020B0502040204020203" pitchFamily="66" charset="0"/>
                <a:cs typeface="Cavolini" panose="020B0502040204020203" pitchFamily="66" charset="0"/>
              </a:rPr>
              <a:t>(</a:t>
            </a:r>
            <a:r>
              <a:rPr lang="en-IN" sz="1600" dirty="0">
                <a:solidFill>
                  <a:schemeClr val="bg2"/>
                </a:solidFill>
                <a:latin typeface="Cavolini" panose="020B0502040204020203" pitchFamily="66" charset="0"/>
                <a:cs typeface="Cavolini" panose="020B0502040204020203" pitchFamily="66" charset="0"/>
              </a:rPr>
              <a:t>Classification Models)</a:t>
            </a:r>
            <a:br>
              <a:rPr lang="en-US" sz="1600" dirty="0">
                <a:solidFill>
                  <a:schemeClr val="bg2"/>
                </a:solidFill>
                <a:latin typeface="Cavolini" panose="020B0502040204020203" pitchFamily="66" charset="0"/>
                <a:cs typeface="Cavolini" panose="020B0502040204020203" pitchFamily="66" charset="0"/>
              </a:rPr>
            </a:br>
            <a:endParaRPr lang="en-US" sz="1600" dirty="0">
              <a:solidFill>
                <a:schemeClr val="bg2"/>
              </a:solidFill>
              <a:latin typeface="Cavolini" panose="020B0502040204020203" pitchFamily="66" charset="0"/>
              <a:cs typeface="Cavolini" panose="020B0502040204020203" pitchFamily="66" charset="0"/>
            </a:endParaRPr>
          </a:p>
        </p:txBody>
      </p:sp>
      <p:sp>
        <p:nvSpPr>
          <p:cNvPr id="11" name="TextBox 10">
            <a:extLst>
              <a:ext uri="{FF2B5EF4-FFF2-40B4-BE49-F238E27FC236}">
                <a16:creationId xmlns:a16="http://schemas.microsoft.com/office/drawing/2014/main" id="{D50CD8D1-8EF9-4758-AA90-F7FB376314A5}"/>
              </a:ext>
            </a:extLst>
          </p:cNvPr>
          <p:cNvSpPr txBox="1"/>
          <p:nvPr/>
        </p:nvSpPr>
        <p:spPr>
          <a:xfrm>
            <a:off x="1958720" y="1286395"/>
            <a:ext cx="7066026" cy="1664589"/>
          </a:xfrm>
          <a:prstGeom prst="rect">
            <a:avLst/>
          </a:prstGeom>
        </p:spPr>
        <p:txBody>
          <a:bodyPr vert="horz" lIns="91440" tIns="45720" rIns="91440" bIns="45720" rtlCol="0" anchor="ctr">
            <a:normAutofit/>
          </a:bodyPr>
          <a:lstStyle/>
          <a:p>
            <a:pPr>
              <a:lnSpc>
                <a:spcPct val="110000"/>
              </a:lnSpc>
              <a:spcAft>
                <a:spcPts val="600"/>
              </a:spcAft>
            </a:pPr>
            <a:endParaRPr lang="en-US" dirty="0">
              <a:solidFill>
                <a:schemeClr val="bg2"/>
              </a:solidFill>
              <a:latin typeface="Times New Roman" panose="02020603050405020304" pitchFamily="18"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25"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sp>
        <p:nvSpPr>
          <p:cNvPr id="2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80AA9F"/>
          </a:solidFill>
          <a:ln w="34925">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445D8AC1-1D20-4C01-A953-A7BBB7A93488}"/>
              </a:ext>
            </a:extLst>
          </p:cNvPr>
          <p:cNvPicPr>
            <a:picLocks noChangeAspect="1"/>
          </p:cNvPicPr>
          <p:nvPr/>
        </p:nvPicPr>
        <p:blipFill rotWithShape="1">
          <a:blip r:embed="rId7"/>
          <a:srcRect l="17735" t="46668" r="10468" b="22916"/>
          <a:stretch/>
        </p:blipFill>
        <p:spPr>
          <a:xfrm>
            <a:off x="965246" y="3200398"/>
            <a:ext cx="10472198" cy="2495551"/>
          </a:xfrm>
          <a:prstGeom prst="rect">
            <a:avLst/>
          </a:prstGeom>
        </p:spPr>
      </p:pic>
    </p:spTree>
    <p:extLst>
      <p:ext uri="{BB962C8B-B14F-4D97-AF65-F5344CB8AC3E}">
        <p14:creationId xmlns:p14="http://schemas.microsoft.com/office/powerpoint/2010/main" val="1112756342"/>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1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التسجيل (12)">
            <a:hlinkClick r:id="" action="ppaction://media"/>
            <a:extLst>
              <a:ext uri="{FF2B5EF4-FFF2-40B4-BE49-F238E27FC236}">
                <a16:creationId xmlns:a16="http://schemas.microsoft.com/office/drawing/2014/main" id="{5A88068D-7860-4ADA-A594-60E1E4D9D5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74325" y="5935726"/>
            <a:ext cx="450850" cy="450850"/>
          </a:xfrm>
          <a:prstGeom prst="rect">
            <a:avLst/>
          </a:prstGeom>
        </p:spPr>
      </p:pic>
      <p:sp useBgFill="1">
        <p:nvSpPr>
          <p:cNvPr id="19"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46731-58C3-4541-BD09-7401BFE0F38A}"/>
              </a:ext>
            </a:extLst>
          </p:cNvPr>
          <p:cNvSpPr>
            <a:spLocks noGrp="1"/>
          </p:cNvSpPr>
          <p:nvPr>
            <p:ph type="title"/>
          </p:nvPr>
        </p:nvSpPr>
        <p:spPr>
          <a:xfrm>
            <a:off x="841248" y="548640"/>
            <a:ext cx="3419540" cy="5431536"/>
          </a:xfrm>
        </p:spPr>
        <p:txBody>
          <a:bodyPr>
            <a:normAutofit/>
          </a:bodyPr>
          <a:lstStyle/>
          <a:p>
            <a:r>
              <a:rPr lang="en-US" sz="4000" b="1" dirty="0">
                <a:solidFill>
                  <a:schemeClr val="accent2"/>
                </a:solidFill>
                <a:latin typeface="Cavolini" panose="020B0502040204020203" pitchFamily="66" charset="0"/>
                <a:cs typeface="Cavolini" panose="020B0502040204020203" pitchFamily="66" charset="0"/>
              </a:rPr>
              <a:t>Conclusion</a:t>
            </a:r>
          </a:p>
        </p:txBody>
      </p:sp>
      <p:sp>
        <p:nvSpPr>
          <p:cNvPr id="2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80AA9F"/>
          </a:solidFill>
          <a:ln w="41275" cap="rnd">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79E0BF-0AAB-46AA-AD4B-77275A62AFBA}"/>
              </a:ext>
            </a:extLst>
          </p:cNvPr>
          <p:cNvSpPr>
            <a:spLocks noGrp="1"/>
          </p:cNvSpPr>
          <p:nvPr>
            <p:ph idx="1"/>
          </p:nvPr>
        </p:nvSpPr>
        <p:spPr>
          <a:xfrm>
            <a:off x="4836951" y="283028"/>
            <a:ext cx="7240749" cy="6403522"/>
          </a:xfrm>
        </p:spPr>
        <p:txBody>
          <a:bodyPr anchor="ctr">
            <a:normAutofit/>
          </a:bodyPr>
          <a:lstStyle/>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The development of effective survival prediction models for oral and pharyngeal cancers (OPCs) is crucial for healthcare decision-making. This study examines the ability to predict the survival of the oral cavity and pharyngeal (OCPC) through classification models based on machine learning. Logistic Regression, J48, Random Forest, Naïve Bayes, and Random Tree are the five machine learning classifiers that were applied on a set of 75,473 records to achieve this goal. From this study work, it has been experimentally proven that the J48 provides better result at 0.937 as compared to other models. There are many data mining systems in hospitals designed to predict survival of patient cancer. However, this model can be applied in hospitals to give assistance in making decisions and delivering high-quality health care by healthcare professionals, and decision-makers.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4316722"/>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التسجيل (17)">
            <a:hlinkClick r:id="" action="ppaction://media"/>
            <a:extLst>
              <a:ext uri="{FF2B5EF4-FFF2-40B4-BE49-F238E27FC236}">
                <a16:creationId xmlns:a16="http://schemas.microsoft.com/office/drawing/2014/main" id="{93EC27B8-E12F-4D07-8EDC-78AEF8048B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21849" y="567626"/>
            <a:ext cx="406400" cy="406400"/>
          </a:xfrm>
          <a:prstGeom prst="rect">
            <a:avLst/>
          </a:prstGeom>
        </p:spPr>
      </p:pic>
      <p:sp useBgFill="1">
        <p:nvSpPr>
          <p:cNvPr id="23"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80AA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7B5FA9-15DB-4E13-91C7-058E213803B8}"/>
              </a:ext>
            </a:extLst>
          </p:cNvPr>
          <p:cNvSpPr>
            <a:spLocks noGrp="1"/>
          </p:cNvSpPr>
          <p:nvPr>
            <p:ph type="title"/>
          </p:nvPr>
        </p:nvSpPr>
        <p:spPr>
          <a:xfrm>
            <a:off x="2107310" y="1459581"/>
            <a:ext cx="8217789" cy="1265331"/>
          </a:xfrm>
        </p:spPr>
        <p:txBody>
          <a:bodyPr vert="horz" lIns="91440" tIns="45720" rIns="91440" bIns="45720" rtlCol="0" anchor="ctr">
            <a:normAutofit/>
          </a:bodyPr>
          <a:lstStyle/>
          <a:p>
            <a:pPr>
              <a:lnSpc>
                <a:spcPct val="90000"/>
              </a:lnSpc>
            </a:pPr>
            <a:r>
              <a:rPr lang="en-US" sz="2800" b="1" dirty="0">
                <a:solidFill>
                  <a:schemeClr val="bg2"/>
                </a:solidFill>
                <a:latin typeface="Cavolini" panose="020B0502040204020203" pitchFamily="66" charset="0"/>
                <a:cs typeface="Cavolini" panose="020B0502040204020203" pitchFamily="66" charset="0"/>
              </a:rPr>
              <a:t>What have I learned from this project?</a:t>
            </a:r>
            <a:br>
              <a:rPr lang="en-US" sz="2800" b="1" dirty="0">
                <a:solidFill>
                  <a:schemeClr val="bg2"/>
                </a:solidFill>
                <a:latin typeface="Cavolini" panose="020B0502040204020203" pitchFamily="66" charset="0"/>
                <a:cs typeface="Cavolini" panose="020B0502040204020203" pitchFamily="66" charset="0"/>
              </a:rPr>
            </a:br>
            <a:br>
              <a:rPr lang="en-US" sz="1600" dirty="0">
                <a:solidFill>
                  <a:schemeClr val="bg2"/>
                </a:solidFill>
                <a:latin typeface="Cavolini" panose="020B0502040204020203" pitchFamily="66" charset="0"/>
                <a:cs typeface="Cavolini" panose="020B0502040204020203" pitchFamily="66" charset="0"/>
              </a:rPr>
            </a:br>
            <a:endParaRPr lang="en-US" sz="1600" dirty="0">
              <a:solidFill>
                <a:schemeClr val="bg2"/>
              </a:solidFill>
              <a:latin typeface="Cavolini" panose="020B0502040204020203" pitchFamily="66" charset="0"/>
              <a:cs typeface="Cavolini" panose="020B0502040204020203" pitchFamily="66" charset="0"/>
            </a:endParaRPr>
          </a:p>
        </p:txBody>
      </p:sp>
      <p:sp>
        <p:nvSpPr>
          <p:cNvPr id="11" name="TextBox 10">
            <a:extLst>
              <a:ext uri="{FF2B5EF4-FFF2-40B4-BE49-F238E27FC236}">
                <a16:creationId xmlns:a16="http://schemas.microsoft.com/office/drawing/2014/main" id="{D50CD8D1-8EF9-4758-AA90-F7FB376314A5}"/>
              </a:ext>
            </a:extLst>
          </p:cNvPr>
          <p:cNvSpPr txBox="1"/>
          <p:nvPr/>
        </p:nvSpPr>
        <p:spPr>
          <a:xfrm>
            <a:off x="1958720" y="1286395"/>
            <a:ext cx="7066026" cy="1664589"/>
          </a:xfrm>
          <a:prstGeom prst="rect">
            <a:avLst/>
          </a:prstGeom>
        </p:spPr>
        <p:txBody>
          <a:bodyPr vert="horz" lIns="91440" tIns="45720" rIns="91440" bIns="45720" rtlCol="0" anchor="ctr">
            <a:normAutofit/>
          </a:bodyPr>
          <a:lstStyle/>
          <a:p>
            <a:pPr>
              <a:lnSpc>
                <a:spcPct val="110000"/>
              </a:lnSpc>
              <a:spcAft>
                <a:spcPts val="600"/>
              </a:spcAft>
            </a:pPr>
            <a:endParaRPr lang="en-US" dirty="0">
              <a:solidFill>
                <a:schemeClr val="bg2"/>
              </a:solidFill>
              <a:latin typeface="Times New Roman" panose="02020603050405020304" pitchFamily="18"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25"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5" name="Ink 1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sp>
        <p:nvSpPr>
          <p:cNvPr id="2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04088"/>
            <a:ext cx="18288" cy="1316736"/>
          </a:xfrm>
          <a:custGeom>
            <a:avLst/>
            <a:gdLst>
              <a:gd name="connsiteX0" fmla="*/ 0 w 18288"/>
              <a:gd name="connsiteY0" fmla="*/ 0 h 1316736"/>
              <a:gd name="connsiteX1" fmla="*/ 18288 w 18288"/>
              <a:gd name="connsiteY1" fmla="*/ 0 h 1316736"/>
              <a:gd name="connsiteX2" fmla="*/ 18288 w 18288"/>
              <a:gd name="connsiteY2" fmla="*/ 632033 h 1316736"/>
              <a:gd name="connsiteX3" fmla="*/ 18288 w 18288"/>
              <a:gd name="connsiteY3" fmla="*/ 1316736 h 1316736"/>
              <a:gd name="connsiteX4" fmla="*/ 0 w 18288"/>
              <a:gd name="connsiteY4" fmla="*/ 1316736 h 1316736"/>
              <a:gd name="connsiteX5" fmla="*/ 0 w 18288"/>
              <a:gd name="connsiteY5" fmla="*/ 671535 h 1316736"/>
              <a:gd name="connsiteX6" fmla="*/ 0 w 18288"/>
              <a:gd name="connsiteY6" fmla="*/ 0 h 13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1316736" fill="none" extrusionOk="0">
                <a:moveTo>
                  <a:pt x="0" y="0"/>
                </a:moveTo>
                <a:cubicBezTo>
                  <a:pt x="5414" y="683"/>
                  <a:pt x="12510" y="720"/>
                  <a:pt x="18288" y="0"/>
                </a:cubicBezTo>
                <a:cubicBezTo>
                  <a:pt x="11385" y="276484"/>
                  <a:pt x="47354" y="495364"/>
                  <a:pt x="18288" y="632033"/>
                </a:cubicBezTo>
                <a:cubicBezTo>
                  <a:pt x="-10778" y="768702"/>
                  <a:pt x="26786" y="1005085"/>
                  <a:pt x="18288" y="1316736"/>
                </a:cubicBezTo>
                <a:cubicBezTo>
                  <a:pt x="9577" y="1315893"/>
                  <a:pt x="6900" y="1316365"/>
                  <a:pt x="0" y="1316736"/>
                </a:cubicBezTo>
                <a:cubicBezTo>
                  <a:pt x="-29997" y="1144491"/>
                  <a:pt x="20055" y="926108"/>
                  <a:pt x="0" y="671535"/>
                </a:cubicBezTo>
                <a:cubicBezTo>
                  <a:pt x="-20055" y="416962"/>
                  <a:pt x="15787" y="211813"/>
                  <a:pt x="0" y="0"/>
                </a:cubicBezTo>
                <a:close/>
              </a:path>
              <a:path w="18288" h="1316736" stroke="0" extrusionOk="0">
                <a:moveTo>
                  <a:pt x="0" y="0"/>
                </a:moveTo>
                <a:cubicBezTo>
                  <a:pt x="5341" y="9"/>
                  <a:pt x="11148" y="-611"/>
                  <a:pt x="18288" y="0"/>
                </a:cubicBezTo>
                <a:cubicBezTo>
                  <a:pt x="-6741" y="195124"/>
                  <a:pt x="36996" y="409062"/>
                  <a:pt x="18288" y="618866"/>
                </a:cubicBezTo>
                <a:cubicBezTo>
                  <a:pt x="-420" y="828670"/>
                  <a:pt x="28345" y="1144651"/>
                  <a:pt x="18288" y="1316736"/>
                </a:cubicBezTo>
                <a:cubicBezTo>
                  <a:pt x="10476" y="1317615"/>
                  <a:pt x="8805" y="1316987"/>
                  <a:pt x="0" y="1316736"/>
                </a:cubicBezTo>
                <a:cubicBezTo>
                  <a:pt x="30302" y="1053606"/>
                  <a:pt x="-1997" y="890047"/>
                  <a:pt x="0" y="671535"/>
                </a:cubicBezTo>
                <a:cubicBezTo>
                  <a:pt x="1997" y="453023"/>
                  <a:pt x="-25538" y="322042"/>
                  <a:pt x="0" y="0"/>
                </a:cubicBezTo>
                <a:close/>
              </a:path>
            </a:pathLst>
          </a:custGeom>
          <a:solidFill>
            <a:srgbClr val="80AA9F"/>
          </a:solidFill>
          <a:ln w="34925">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CB1650-2455-41B9-BFF5-A4CD1E6B41F4}"/>
              </a:ext>
            </a:extLst>
          </p:cNvPr>
          <p:cNvSpPr txBox="1"/>
          <p:nvPr/>
        </p:nvSpPr>
        <p:spPr>
          <a:xfrm>
            <a:off x="390524" y="3105090"/>
            <a:ext cx="11201401" cy="1064650"/>
          </a:xfrm>
          <a:prstGeom prst="rect">
            <a:avLst/>
          </a:prstGeom>
          <a:noFill/>
        </p:spPr>
        <p:txBody>
          <a:bodyPr wrap="square" rtlCol="0">
            <a:spAutoFit/>
          </a:bodyPr>
          <a:lstStyle/>
          <a:p>
            <a:pPr marL="0" marR="0" indent="0" algn="just">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Through this project, I learned about the SEER program and its structure, data pre-processing, attribute selection, implementation of machine learning algorithms, and how to read the results in Weka software.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72465734"/>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التسجيل (15)">
            <a:hlinkClick r:id="" action="ppaction://media"/>
            <a:extLst>
              <a:ext uri="{FF2B5EF4-FFF2-40B4-BE49-F238E27FC236}">
                <a16:creationId xmlns:a16="http://schemas.microsoft.com/office/drawing/2014/main" id="{F8D91E32-9BB4-4E7B-8152-EF1F172738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 useBgFill="1">
        <p:nvSpPr>
          <p:cNvPr id="12"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80AA9F"/>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6C7522D-8025-46A0-903E-4569DFFA56E4}"/>
              </a:ext>
            </a:extLst>
          </p:cNvPr>
          <p:cNvSpPr>
            <a:spLocks noGrp="1"/>
          </p:cNvSpPr>
          <p:nvPr>
            <p:ph type="title"/>
          </p:nvPr>
        </p:nvSpPr>
        <p:spPr>
          <a:xfrm>
            <a:off x="838200" y="382171"/>
            <a:ext cx="10515600" cy="992573"/>
          </a:xfrm>
        </p:spPr>
        <p:txBody>
          <a:bodyPr>
            <a:normAutofit/>
          </a:bodyPr>
          <a:lstStyle/>
          <a:p>
            <a:r>
              <a:rPr lang="en-US" sz="4400" dirty="0">
                <a:solidFill>
                  <a:schemeClr val="bg2"/>
                </a:solidFill>
                <a:latin typeface="Cavolini" panose="020B0502040204020203" pitchFamily="66" charset="0"/>
                <a:cs typeface="Cavolini" panose="020B0502040204020203" pitchFamily="66" charset="0"/>
              </a:rPr>
              <a:t>References</a:t>
            </a:r>
          </a:p>
        </p:txBody>
      </p:sp>
      <p:sp>
        <p:nvSpPr>
          <p:cNvPr id="3" name="Content Placeholder 2">
            <a:extLst>
              <a:ext uri="{FF2B5EF4-FFF2-40B4-BE49-F238E27FC236}">
                <a16:creationId xmlns:a16="http://schemas.microsoft.com/office/drawing/2014/main" id="{E08D3B6D-C91A-4DDA-BA5A-292563594115}"/>
              </a:ext>
            </a:extLst>
          </p:cNvPr>
          <p:cNvSpPr>
            <a:spLocks noGrp="1"/>
          </p:cNvSpPr>
          <p:nvPr>
            <p:ph idx="1"/>
          </p:nvPr>
        </p:nvSpPr>
        <p:spPr>
          <a:xfrm>
            <a:off x="838200" y="2530136"/>
            <a:ext cx="10515600" cy="3926643"/>
          </a:xfrm>
        </p:spPr>
        <p:txBody>
          <a:bodyPr>
            <a:normAutofit fontScale="92500" lnSpcReduction="20000"/>
          </a:bodyPr>
          <a:lstStyle/>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Oral and Oropharyngeal cancer - Introduction.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Cancer.Net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(2021, May 5). </a:t>
            </a:r>
            <a:r>
              <a:rPr lang="en-US" sz="1800" u="sng" dirty="0">
                <a:solidFill>
                  <a:srgbClr val="0070C0"/>
                </a:solidFill>
                <a:effectLst/>
                <a:latin typeface="Times New Roman" panose="02020603050405020304" pitchFamily="18" charset="0"/>
                <a:ea typeface="Times New Roman" panose="0202060305040502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https://www.cancer.net/cancer-types/oral-and-oropharyngeal-cancer/introduction</a:t>
            </a:r>
            <a:endParaRPr lang="en-US" sz="18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Mayo Foundation for Medical Education and Research. (2020, October 20).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Mouth cancer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Mayo Clinic. </a:t>
            </a:r>
            <a:r>
              <a:rPr lang="en-US" sz="1800" u="sng" dirty="0">
                <a:solidFill>
                  <a:srgbClr val="0070C0"/>
                </a:solidFill>
                <a:latin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https://www.mayoclinic.org/diseases-conditions/mouth-cancer/symptoms-causes/syc-20350997</a:t>
            </a:r>
            <a:endParaRPr lang="en-US" sz="1800" u="sng" dirty="0">
              <a:solidFill>
                <a:srgbClr val="0070C0"/>
              </a:solidFill>
              <a:latin typeface="Times New Roman" panose="02020603050405020304" pitchFamily="18"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What are oral cavity AND Oropharyngeal Cancers? American Cancer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Society.</a:t>
            </a:r>
            <a:r>
              <a:rPr lang="en-US" sz="1800" u="sng" dirty="0" err="1">
                <a:solidFill>
                  <a:srgbClr val="0070C0"/>
                </a:solidFill>
                <a:latin typeface="Times New Roman" panose="0202060305040502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t>
            </a:r>
            <a:r>
              <a:rPr lang="en-US" sz="1800" u="sng" dirty="0">
                <a:solidFill>
                  <a:srgbClr val="0070C0"/>
                </a:solidFill>
                <a:latin typeface="Times New Roman" panose="0202060305040502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://www.cancer.org/cancer/oral-cavity-and-oropharyngeal-cancer/about/what-is-oral-cavity-cancer.html</a:t>
            </a:r>
            <a:endParaRPr lang="en-US" sz="1800" u="sng" dirty="0">
              <a:solidFill>
                <a:srgbClr val="0070C0"/>
              </a:solidFill>
              <a:latin typeface="Times New Roman" panose="02020603050405020304" pitchFamily="18"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Oral cancer facts. The Oral Cancer Foundation. </a:t>
            </a:r>
            <a:r>
              <a:rPr lang="en-US" sz="1800" u="sng" dirty="0">
                <a:solidFill>
                  <a:srgbClr val="0070C0"/>
                </a:solidFill>
                <a:latin typeface="Times New Roman" panose="0202060305040502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https://oralcancerfoundation.org/facts/</a:t>
            </a:r>
            <a:endParaRPr lang="en-US" sz="1800" u="sng" dirty="0">
              <a:solidFill>
                <a:srgbClr val="0070C0"/>
              </a:solidFill>
              <a:latin typeface="Times New Roman" panose="02020603050405020304" pitchFamily="18" charset="0"/>
              <a:cs typeface="Arial" panose="020B0604020202020204" pitchFamily="34" charset="0"/>
            </a:endParaRPr>
          </a:p>
          <a:p>
            <a:pPr marL="360045" marR="0" indent="-360045">
              <a:lnSpc>
                <a:spcPct val="107000"/>
              </a:lnSpc>
              <a:spcBef>
                <a:spcPts val="0"/>
              </a:spcBef>
              <a:spcAft>
                <a:spcPts val="800"/>
              </a:spcAft>
            </a:pP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Pelucchi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 Gallus, 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Garavello</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Bosetti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 &amp; La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Vecchia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 (2006). Cancer risk associated with alcohol and tobacco use: Focus on upper aero-digestive tract and liver. Alcohol research &amp; health: the journal of the National Institute on Alcohol Abuse and Alcoholism. </a:t>
            </a:r>
            <a:r>
              <a:rPr lang="en-US" sz="1800" u="sng" dirty="0">
                <a:solidFill>
                  <a:srgbClr val="0070C0"/>
                </a:solidFill>
                <a:latin typeface="Times New Roman" panose="0202060305040502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https://www.ncbi.nlm.nih.gov/pmc/articles/PMC6527045</a:t>
            </a:r>
            <a:endParaRPr lang="en-US" sz="1800" u="sng" dirty="0">
              <a:solidFill>
                <a:srgbClr val="0070C0"/>
              </a:solidFill>
              <a:latin typeface="Times New Roman" panose="02020603050405020304" pitchFamily="18"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Cancer of the oral cavity and Pharynx - Cancer Stat Facts. SEER. </a:t>
            </a:r>
            <a:r>
              <a:rPr lang="en-US" sz="1800" u="sng" dirty="0">
                <a:solidFill>
                  <a:srgbClr val="0070C0"/>
                </a:solidFill>
                <a:latin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https://seer.cancer.gov/statfacts/html/oralcav.html</a:t>
            </a:r>
            <a:endParaRPr lang="en-US" sz="1800" u="sng" dirty="0">
              <a:solidFill>
                <a:srgbClr val="0070C0"/>
              </a:solidFill>
              <a:latin typeface="Times New Roman" panose="02020603050405020304" pitchFamily="18"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Hpv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Infection.” Mayo Clinic, Mayo Foundation for Medical Education and Research, 15 May 2021, </a:t>
            </a:r>
            <a:r>
              <a:rPr lang="en-US" sz="1800" u="sng" dirty="0">
                <a:solidFill>
                  <a:srgbClr val="0070C0"/>
                </a:solidFill>
                <a:latin typeface="Times New Roman" panose="0202060305040502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www.mayoclinic.org/diseases-conditions/hpv-infection/symptoms-causes/syc-20351596</a:t>
            </a:r>
            <a:endParaRPr lang="en-US" sz="1800" u="sng" dirty="0">
              <a:solidFill>
                <a:srgbClr val="0070C0"/>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86938370"/>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E520C432-EDDA-456B-B167-EC4C12565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942" y="65657"/>
            <a:ext cx="7839075" cy="5879307"/>
          </a:xfrm>
          <a:prstGeom prst="rect">
            <a:avLst/>
          </a:prstGeom>
        </p:spPr>
      </p:pic>
      <p:sp>
        <p:nvSpPr>
          <p:cNvPr id="58" name="Rectangle 5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720CE-A9C2-49A0-9DCD-A5732B917A09}"/>
              </a:ext>
            </a:extLst>
          </p:cNvPr>
          <p:cNvSpPr>
            <a:spLocks noGrp="1"/>
          </p:cNvSpPr>
          <p:nvPr>
            <p:ph type="ctrTitle"/>
          </p:nvPr>
        </p:nvSpPr>
        <p:spPr>
          <a:xfrm>
            <a:off x="0" y="1433396"/>
            <a:ext cx="10905059" cy="1378359"/>
          </a:xfrm>
          <a:effectLst>
            <a:outerShdw blurRad="50800" dist="38100" dir="2700000" algn="tl" rotWithShape="0">
              <a:prstClr val="black">
                <a:alpha val="40000"/>
              </a:prstClr>
            </a:outerShdw>
          </a:effectLst>
        </p:spPr>
        <p:txBody>
          <a:bodyPr>
            <a:noAutofit/>
          </a:bodyPr>
          <a:lstStyle/>
          <a:p>
            <a:pPr algn="ctr">
              <a:lnSpc>
                <a:spcPct val="90000"/>
              </a:lnSpc>
            </a:pPr>
            <a:br>
              <a:rPr lang="en-US" sz="4800" b="1" dirty="0">
                <a:latin typeface="Calibri" panose="020F0502020204030204" pitchFamily="34" charset="0"/>
                <a:cs typeface="Calibri" panose="020F0502020204030204" pitchFamily="34" charset="0"/>
              </a:rPr>
            </a:br>
            <a:r>
              <a:rPr lang="en-US" sz="4400" b="1" dirty="0">
                <a:latin typeface="Cavolini" panose="020B0502040204020203" pitchFamily="66" charset="0"/>
                <a:cs typeface="Cavolini" panose="020B0502040204020203" pitchFamily="66" charset="0"/>
              </a:rPr>
              <a:t>Thank You</a:t>
            </a:r>
            <a:br>
              <a:rPr lang="en-US" sz="4800" b="1" dirty="0">
                <a:latin typeface="Calibri" panose="020F0502020204030204" pitchFamily="34" charset="0"/>
                <a:cs typeface="Calibri" panose="020F0502020204030204" pitchFamily="34" charset="0"/>
              </a:rPr>
            </a:br>
            <a:endParaRPr lang="en-US" sz="4800" b="1" dirty="0">
              <a:latin typeface="Calibri" panose="020F0502020204030204" pitchFamily="34" charset="0"/>
              <a:cs typeface="Calibri" panose="020F0502020204030204" pitchFamily="34" charset="0"/>
            </a:endParaRPr>
          </a:p>
        </p:txBody>
      </p:sp>
      <p:cxnSp>
        <p:nvCxnSpPr>
          <p:cNvPr id="60" name="Straight Connector 5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EF234C3-1028-4C9C-9380-1C1AC4E97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76" y="4706967"/>
            <a:ext cx="1773266" cy="382864"/>
          </a:xfrm>
          <a:prstGeom prst="rect">
            <a:avLst/>
          </a:prstGeom>
        </p:spPr>
      </p:pic>
      <p:pic>
        <p:nvPicPr>
          <p:cNvPr id="14" name="Picture 13">
            <a:extLst>
              <a:ext uri="{FF2B5EF4-FFF2-40B4-BE49-F238E27FC236}">
                <a16:creationId xmlns:a16="http://schemas.microsoft.com/office/drawing/2014/main" id="{3B5D5088-2A17-4506-B7F1-17902B92DD3C}"/>
              </a:ext>
            </a:extLst>
          </p:cNvPr>
          <p:cNvPicPr>
            <a:picLocks noChangeAspect="1"/>
          </p:cNvPicPr>
          <p:nvPr/>
        </p:nvPicPr>
        <p:blipFill>
          <a:blip r:embed="rId4"/>
          <a:stretch>
            <a:fillRect/>
          </a:stretch>
        </p:blipFill>
        <p:spPr>
          <a:xfrm>
            <a:off x="6366101" y="4738262"/>
            <a:ext cx="1676400" cy="361950"/>
          </a:xfrm>
          <a:prstGeom prst="rect">
            <a:avLst/>
          </a:prstGeom>
        </p:spPr>
      </p:pic>
    </p:spTree>
    <p:extLst>
      <p:ext uri="{BB962C8B-B14F-4D97-AF65-F5344CB8AC3E}">
        <p14:creationId xmlns:p14="http://schemas.microsoft.com/office/powerpoint/2010/main" val="2371483289"/>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التسجيل (2)">
            <a:hlinkClick r:id="" action="ppaction://media"/>
            <a:extLst>
              <a:ext uri="{FF2B5EF4-FFF2-40B4-BE49-F238E27FC236}">
                <a16:creationId xmlns:a16="http://schemas.microsoft.com/office/drawing/2014/main" id="{7468FD0F-486E-4302-AA03-105BAE9D77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77950" y="5431473"/>
            <a:ext cx="406400" cy="327025"/>
          </a:xfrm>
          <a:prstGeom prst="rect">
            <a:avLst/>
          </a:prstGeom>
        </p:spPr>
      </p:pic>
      <p:sp useBgFill="1">
        <p:nvSpPr>
          <p:cNvPr id="25" name="Rectangle 2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47FD5-12D0-4294-B3B7-C7A7D63E2F68}"/>
              </a:ext>
            </a:extLst>
          </p:cNvPr>
          <p:cNvSpPr>
            <a:spLocks noGrp="1"/>
          </p:cNvSpPr>
          <p:nvPr>
            <p:ph type="title"/>
          </p:nvPr>
        </p:nvSpPr>
        <p:spPr>
          <a:xfrm>
            <a:off x="333538" y="548640"/>
            <a:ext cx="4256080" cy="5385435"/>
          </a:xfrm>
        </p:spPr>
        <p:txBody>
          <a:bodyPr>
            <a:normAutofit/>
          </a:bodyPr>
          <a:lstStyle/>
          <a:p>
            <a:pPr>
              <a:lnSpc>
                <a:spcPct val="90000"/>
              </a:lnSpc>
            </a:pPr>
            <a:br>
              <a:rPr lang="en-US" sz="4000" dirty="0">
                <a:effectLst/>
                <a:latin typeface="Cavolini" panose="020B0502040204020203" pitchFamily="66" charset="0"/>
                <a:ea typeface="Calibri" panose="020F0502020204030204" pitchFamily="34" charset="0"/>
                <a:cs typeface="Cavolini" panose="020B0502040204020203" pitchFamily="66" charset="0"/>
              </a:rPr>
            </a:br>
            <a:br>
              <a:rPr lang="en-US" sz="4000" dirty="0">
                <a:effectLst/>
                <a:latin typeface="Cavolini" panose="020B0502040204020203" pitchFamily="66" charset="0"/>
                <a:ea typeface="Calibri" panose="020F0502020204030204" pitchFamily="34" charset="0"/>
                <a:cs typeface="Cavolini" panose="020B0502040204020203" pitchFamily="66" charset="0"/>
              </a:rPr>
            </a:br>
            <a:r>
              <a:rPr lang="en-US" sz="2800" b="1" dirty="0">
                <a:solidFill>
                  <a:schemeClr val="accent2"/>
                </a:solidFill>
                <a:latin typeface="Cavolini" panose="020B0502040204020203" pitchFamily="66" charset="0"/>
                <a:cs typeface="Cavolini" panose="020B0502040204020203" pitchFamily="66" charset="0"/>
              </a:rPr>
              <a:t>Background and problem description</a:t>
            </a:r>
            <a:br>
              <a:rPr lang="en-US" sz="2800" b="1" dirty="0">
                <a:solidFill>
                  <a:schemeClr val="accent2"/>
                </a:solidFill>
                <a:latin typeface="Cavolini" panose="020B0502040204020203" pitchFamily="66" charset="0"/>
                <a:cs typeface="Cavolini" panose="020B0502040204020203" pitchFamily="66" charset="0"/>
              </a:rPr>
            </a:br>
            <a:endParaRPr lang="en-US" sz="2800" b="1" dirty="0">
              <a:solidFill>
                <a:schemeClr val="accent2"/>
              </a:solidFill>
              <a:latin typeface="Cavolini" panose="020B0502040204020203" pitchFamily="66" charset="0"/>
              <a:cs typeface="Cavolini" panose="020B0502040204020203" pitchFamily="66" charset="0"/>
            </a:endParaRPr>
          </a:p>
        </p:txBody>
      </p:sp>
      <p:sp>
        <p:nvSpPr>
          <p:cNvPr id="27"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80AA9F"/>
          </a:solidFill>
          <a:ln w="41275" cap="rnd">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D38D17A-3F71-4523-9872-51DCF31F40B8}"/>
              </a:ext>
            </a:extLst>
          </p:cNvPr>
          <p:cNvSpPr txBox="1">
            <a:spLocks/>
          </p:cNvSpPr>
          <p:nvPr/>
        </p:nvSpPr>
        <p:spPr>
          <a:xfrm>
            <a:off x="4942332" y="0"/>
            <a:ext cx="6840093" cy="6929120"/>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Times New Roman" panose="02020603050405020304" pitchFamily="18" charset="0"/>
                <a:ea typeface="Calibri" panose="020F0502020204030204" pitchFamily="34" charset="0"/>
              </a:rPr>
              <a:t>Across the world, oral cavity and pharyngeal cancers have been prevalent types of cancers and have proved to be severe public health issues.</a:t>
            </a:r>
          </a:p>
          <a:p>
            <a:pPr>
              <a:lnSpc>
                <a:spcPct val="100000"/>
              </a:lnSpc>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Times New Roman" panose="02020603050405020304" pitchFamily="18" charset="0"/>
                <a:ea typeface="Calibri" panose="020F0502020204030204" pitchFamily="34" charset="0"/>
              </a:rPr>
              <a:t>These anatomically related cancers are collectively the sixth most common type of cancer worldwide among men and women.</a:t>
            </a:r>
          </a:p>
          <a:p>
            <a:pPr>
              <a:lnSpc>
                <a:spcPct val="100000"/>
              </a:lnSpc>
            </a:pPr>
            <a:r>
              <a:rPr lang="en-US" sz="1800" dirty="0">
                <a:latin typeface="Times New Roman" panose="02020603050405020304" pitchFamily="18" charset="0"/>
                <a:ea typeface="Calibri" panose="020F0502020204030204" pitchFamily="34" charset="0"/>
                <a:cs typeface="Arial" panose="020B0604020202020204" pitchFamily="34" charset="0"/>
              </a:rPr>
              <a:t>According to the American Cancer Society, in the United States, the oral cavity and pharyngeal cancers have a high incidence rate with a recent study revealing that about 54,010 new cases will be diagnosed in 2021 and 10,850 deaths due to these diseases (Cancer.net, 2021).</a:t>
            </a:r>
          </a:p>
          <a:p>
            <a:pPr>
              <a:lnSpc>
                <a:spcPct val="100000"/>
              </a:lnSpc>
            </a:pPr>
            <a:r>
              <a:rPr lang="en-US" sz="1800" dirty="0">
                <a:latin typeface="Times New Roman" panose="02020603050405020304" pitchFamily="18" charset="0"/>
                <a:cs typeface="Arial" panose="020B0604020202020204" pitchFamily="34" charset="0"/>
              </a:rPr>
              <a:t>Overall, the lifetime chance of developing oral and oropharyngeal cancer of approximately 1 in 60 (1.7%) for males and 1 in 140 (0.71%) for females</a:t>
            </a:r>
          </a:p>
          <a:p>
            <a:pPr marL="0" indent="0">
              <a:lnSpc>
                <a:spcPct val="100000"/>
              </a:lnSpc>
              <a:buNone/>
            </a:pPr>
            <a:endParaRPr lang="en-US" sz="1800" dirty="0"/>
          </a:p>
        </p:txBody>
      </p:sp>
    </p:spTree>
    <p:extLst>
      <p:ext uri="{BB962C8B-B14F-4D97-AF65-F5344CB8AC3E}">
        <p14:creationId xmlns:p14="http://schemas.microsoft.com/office/powerpoint/2010/main" val="3093497187"/>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التسجيل (3)">
            <a:hlinkClick r:id="" action="ppaction://media"/>
            <a:extLst>
              <a:ext uri="{FF2B5EF4-FFF2-40B4-BE49-F238E27FC236}">
                <a16:creationId xmlns:a16="http://schemas.microsoft.com/office/drawing/2014/main" id="{564BCEFB-3EBA-442F-A743-0B5817D749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16225" y="872053"/>
            <a:ext cx="406400" cy="406400"/>
          </a:xfrm>
          <a:prstGeom prst="rect">
            <a:avLst/>
          </a:prstGeom>
        </p:spPr>
      </p:pic>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80AA9F"/>
          </a:solidFill>
          <a:ln w="8199"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62CC3AA8-05A6-4841-9F66-8AAA9335B1FF}"/>
              </a:ext>
            </a:extLst>
          </p:cNvPr>
          <p:cNvSpPr txBox="1"/>
          <p:nvPr/>
        </p:nvSpPr>
        <p:spPr>
          <a:xfrm>
            <a:off x="500743" y="2828836"/>
            <a:ext cx="11430000" cy="1200329"/>
          </a:xfrm>
          <a:prstGeom prst="rect">
            <a:avLst/>
          </a:prstGeom>
          <a:noFill/>
        </p:spPr>
        <p:txBody>
          <a:bodyPr wrap="square">
            <a:spAutoFit/>
          </a:bodyPr>
          <a:lstStyle/>
          <a:p>
            <a:pPr>
              <a:lnSpc>
                <a:spcPct val="100000"/>
              </a:lnSpc>
            </a:pPr>
            <a:r>
              <a:rPr lang="en-US" sz="2400" dirty="0">
                <a:latin typeface="Times New Roman" panose="02020603050405020304" pitchFamily="18" charset="0"/>
                <a:ea typeface="Calibri" panose="020F0502020204030204" pitchFamily="34" charset="0"/>
                <a:cs typeface="Arial" panose="020B0604020202020204" pitchFamily="34" charset="0"/>
              </a:rPr>
              <a:t>The overall objective of this work is to develop a machine learning model for predicting the survival of oral cavity and pharyngeal cancer (OCPC) by using a data mining technique to evaluate and analyze data.</a:t>
            </a:r>
          </a:p>
        </p:txBody>
      </p:sp>
      <p:sp>
        <p:nvSpPr>
          <p:cNvPr id="10" name="Title 1">
            <a:extLst>
              <a:ext uri="{FF2B5EF4-FFF2-40B4-BE49-F238E27FC236}">
                <a16:creationId xmlns:a16="http://schemas.microsoft.com/office/drawing/2014/main" id="{490C1826-7947-4C69-A5A2-3859A52A700D}"/>
              </a:ext>
            </a:extLst>
          </p:cNvPr>
          <p:cNvSpPr>
            <a:spLocks noGrp="1"/>
          </p:cNvSpPr>
          <p:nvPr>
            <p:ph type="title"/>
          </p:nvPr>
        </p:nvSpPr>
        <p:spPr>
          <a:xfrm>
            <a:off x="838200" y="401221"/>
            <a:ext cx="10515600" cy="1348065"/>
          </a:xfrm>
        </p:spPr>
        <p:txBody>
          <a:bodyPr>
            <a:normAutofit fontScale="90000"/>
          </a:bodyPr>
          <a:lstStyle/>
          <a:p>
            <a:pPr algn="ctr">
              <a:lnSpc>
                <a:spcPct val="90000"/>
              </a:lnSpc>
            </a:pPr>
            <a:b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2800" b="1" dirty="0">
                <a:solidFill>
                  <a:schemeClr val="bg2"/>
                </a:solidFill>
                <a:effectLst/>
                <a:latin typeface="Bradley Hand ITC" panose="03070402050302030203" pitchFamily="66" charset="0"/>
                <a:ea typeface="Calibri" panose="020F0502020204030204" pitchFamily="34" charset="0"/>
                <a:cs typeface="Times New Roman" panose="02020603050405020304" pitchFamily="18" charset="0"/>
              </a:rPr>
            </a:br>
            <a:br>
              <a:rPr lang="en-US" sz="1800" dirty="0">
                <a:solidFill>
                  <a:schemeClr val="bg2"/>
                </a:solidFill>
                <a:latin typeface="Cavolini" panose="020B0502040204020203" pitchFamily="66" charset="0"/>
                <a:cs typeface="Cavolini" panose="020B0502040204020203" pitchFamily="66" charset="0"/>
              </a:rPr>
            </a:br>
            <a:r>
              <a:rPr lang="en-US" sz="3100" b="1" dirty="0">
                <a:solidFill>
                  <a:schemeClr val="bg2"/>
                </a:solidFill>
                <a:latin typeface="Cavolini" panose="020B0502040204020203" pitchFamily="66" charset="0"/>
                <a:cs typeface="Cavolini" panose="020B0502040204020203" pitchFamily="66" charset="0"/>
              </a:rPr>
              <a:t>The Purpose of The Study</a:t>
            </a:r>
            <a:br>
              <a:rPr lang="en-US" sz="3100" b="1" dirty="0">
                <a:solidFill>
                  <a:schemeClr val="bg2"/>
                </a:solidFill>
                <a:latin typeface="Cavolini" panose="020B0502040204020203" pitchFamily="66" charset="0"/>
                <a:cs typeface="Cavolini" panose="020B0502040204020203" pitchFamily="66" charset="0"/>
              </a:rPr>
            </a:br>
            <a:endParaRPr lang="en-US" sz="3100" b="1" dirty="0">
              <a:solidFill>
                <a:schemeClr val="bg2"/>
              </a:solidFill>
              <a:latin typeface="Cavolini" panose="020B0502040204020203" pitchFamily="66" charset="0"/>
              <a:cs typeface="Cavolini" panose="020B0502040204020203" pitchFamily="66" charset="0"/>
            </a:endParaRPr>
          </a:p>
        </p:txBody>
      </p:sp>
    </p:spTree>
    <p:extLst>
      <p:ext uri="{BB962C8B-B14F-4D97-AF65-F5344CB8AC3E}">
        <p14:creationId xmlns:p14="http://schemas.microsoft.com/office/powerpoint/2010/main" val="313264888"/>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التسجيل (4)">
            <a:hlinkClick r:id="" action="ppaction://media"/>
            <a:extLst>
              <a:ext uri="{FF2B5EF4-FFF2-40B4-BE49-F238E27FC236}">
                <a16:creationId xmlns:a16="http://schemas.microsoft.com/office/drawing/2014/main" id="{7BAABB02-67C9-4552-80B1-FF44219E5A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740525" y="2470820"/>
            <a:ext cx="406400" cy="406400"/>
          </a:xfrm>
          <a:prstGeom prst="rect">
            <a:avLst/>
          </a:prstGeom>
        </p:spPr>
      </p:pic>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A894C-06E1-4EF3-B2FF-785CD840967F}"/>
              </a:ext>
            </a:extLst>
          </p:cNvPr>
          <p:cNvSpPr>
            <a:spLocks noGrp="1"/>
          </p:cNvSpPr>
          <p:nvPr>
            <p:ph type="title"/>
          </p:nvPr>
        </p:nvSpPr>
        <p:spPr>
          <a:xfrm>
            <a:off x="766623" y="948272"/>
            <a:ext cx="3661501" cy="1928948"/>
          </a:xfrm>
        </p:spPr>
        <p:txBody>
          <a:bodyPr anchor="b">
            <a:normAutofit/>
          </a:bodyPr>
          <a:lstStyle/>
          <a:p>
            <a:pPr>
              <a:lnSpc>
                <a:spcPct val="90000"/>
              </a:lnSpc>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4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4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400" b="1" dirty="0">
                <a:effectLst/>
                <a:latin typeface="Bradley Hand ITC" panose="03070402050302030203" pitchFamily="66" charset="0"/>
                <a:ea typeface="Calibri" panose="020F0502020204030204" pitchFamily="34" charset="0"/>
                <a:cs typeface="Times New Roman" panose="02020603050405020304" pitchFamily="18" charset="0"/>
              </a:rPr>
            </a:br>
            <a:r>
              <a:rPr lang="en-US" sz="2800" b="1" dirty="0">
                <a:solidFill>
                  <a:schemeClr val="accent2"/>
                </a:solidFill>
                <a:latin typeface="Cavolini" panose="020B0502040204020203" pitchFamily="66" charset="0"/>
                <a:cs typeface="Cavolini" panose="020B0502040204020203" pitchFamily="66" charset="0"/>
              </a:rPr>
              <a:t>Data Source &amp; Data Selection</a:t>
            </a:r>
            <a:br>
              <a:rPr lang="en-US" sz="2800" b="1" dirty="0">
                <a:solidFill>
                  <a:schemeClr val="accent2"/>
                </a:solidFill>
                <a:latin typeface="Cavolini" panose="020B0502040204020203" pitchFamily="66" charset="0"/>
                <a:cs typeface="Cavolini" panose="020B0502040204020203" pitchFamily="66" charset="0"/>
              </a:rPr>
            </a:br>
            <a:endParaRPr lang="en-US" sz="2800" b="1" dirty="0">
              <a:solidFill>
                <a:schemeClr val="accent2"/>
              </a:solidFill>
              <a:latin typeface="Cavolini" panose="020B0502040204020203" pitchFamily="66" charset="0"/>
              <a:cs typeface="Cavolini" panose="020B0502040204020203" pitchFamily="66" charset="0"/>
            </a:endParaRPr>
          </a:p>
        </p:txBody>
      </p:sp>
      <p:sp>
        <p:nvSpPr>
          <p:cNvPr id="3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80AA9F"/>
          </a:solidFill>
          <a:ln w="38100" cap="rnd">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7EA0B5-98FE-4638-93E1-B20E4F1B81AF}"/>
              </a:ext>
            </a:extLst>
          </p:cNvPr>
          <p:cNvSpPr>
            <a:spLocks noGrp="1"/>
          </p:cNvSpPr>
          <p:nvPr>
            <p:ph idx="1"/>
          </p:nvPr>
        </p:nvSpPr>
        <p:spPr>
          <a:xfrm>
            <a:off x="457200" y="2712338"/>
            <a:ext cx="4667250" cy="3488600"/>
          </a:xfrm>
        </p:spPr>
        <p:txBody>
          <a:bodyPr anchor="t">
            <a:normAutofit/>
          </a:bodyPr>
          <a:lstStyle/>
          <a:p>
            <a:pPr>
              <a:lnSpc>
                <a:spcPct val="100000"/>
              </a:lnSpc>
            </a:pPr>
            <a:r>
              <a:rPr lang="en-US" sz="1800" dirty="0">
                <a:latin typeface="Times New Roman" panose="02020603050405020304" pitchFamily="18" charset="0"/>
                <a:cs typeface="Arial" panose="020B0604020202020204" pitchFamily="34" charset="0"/>
              </a:rPr>
              <a:t>The data set used in this study was extracted from Surveillance, Epidemiology, and End Results (SEER) program.</a:t>
            </a:r>
          </a:p>
          <a:p>
            <a:pPr>
              <a:lnSpc>
                <a:spcPct val="100000"/>
              </a:lnSpc>
            </a:pPr>
            <a:r>
              <a:rPr lang="en-US" sz="1800" dirty="0">
                <a:effectLst/>
                <a:latin typeface="Times New Roman" panose="02020603050405020304" pitchFamily="18" charset="0"/>
                <a:ea typeface="Calibri" panose="020F0502020204030204" pitchFamily="34" charset="0"/>
                <a:cs typeface="Arial" panose="020B0604020202020204" pitchFamily="34" charset="0"/>
              </a:rPr>
              <a:t>SEER 18 data from 2004 to 201</a:t>
            </a:r>
            <a:r>
              <a:rPr lang="ar-SA" sz="1800" dirty="0">
                <a:effectLst/>
                <a:latin typeface="Times New Roman" panose="02020603050405020304" pitchFamily="18" charset="0"/>
                <a:ea typeface="Calibri" panose="020F0502020204030204" pitchFamily="34" charset="0"/>
                <a:cs typeface="Arial" panose="020B0604020202020204" pitchFamily="34" charset="0"/>
              </a:rPr>
              <a:t>7</a:t>
            </a:r>
            <a:r>
              <a:rPr lang="en-US" sz="1800" dirty="0">
                <a:effectLst/>
                <a:latin typeface="Times New Roman" panose="02020603050405020304" pitchFamily="18" charset="0"/>
                <a:ea typeface="Calibri" panose="020F0502020204030204" pitchFamily="34" charset="0"/>
                <a:cs typeface="Arial" panose="020B0604020202020204" pitchFamily="34" charset="0"/>
              </a:rPr>
              <a:t> was used t</a:t>
            </a:r>
            <a:r>
              <a:rPr lang="en-US" sz="1800" dirty="0">
                <a:latin typeface="Times New Roman" panose="02020603050405020304" pitchFamily="18" charset="0"/>
                <a:cs typeface="Arial" panose="020B0604020202020204" pitchFamily="34" charset="0"/>
              </a:rPr>
              <a:t>o conduct the analysis. </a:t>
            </a:r>
            <a:r>
              <a:rPr lang="en-US" sz="1800" dirty="0">
                <a:effectLst/>
                <a:latin typeface="Times New Roman" panose="02020603050405020304" pitchFamily="18" charset="0"/>
                <a:ea typeface="Calibri" panose="020F0502020204030204" pitchFamily="34" charset="0"/>
                <a:cs typeface="Arial" panose="020B0604020202020204" pitchFamily="34" charset="0"/>
              </a:rPr>
              <a:t>Dataset </a:t>
            </a:r>
            <a:r>
              <a:rPr lang="en-US" sz="1800" dirty="0">
                <a:latin typeface="Times New Roman" panose="02020603050405020304" pitchFamily="18" charset="0"/>
                <a:cs typeface="Arial" panose="020B0604020202020204" pitchFamily="34" charset="0"/>
              </a:rPr>
              <a:t>includes about 123,712 patients before the preprocessing</a:t>
            </a:r>
          </a:p>
          <a:p>
            <a:pPr>
              <a:lnSpc>
                <a:spcPct val="100000"/>
              </a:lnSpc>
            </a:pPr>
            <a:r>
              <a:rPr lang="en-US" sz="1800" dirty="0">
                <a:effectLst/>
                <a:latin typeface="Times New Roman" panose="02020603050405020304" pitchFamily="18" charset="0"/>
                <a:ea typeface="Times New Roman" panose="02020603050405020304" pitchFamily="18" charset="0"/>
              </a:rPr>
              <a:t>Oral and pharyngeal cancers were characterized by Age, Race/ethnicity, Gender, Site, Grade, Diagnostic confirmation, Histopathological Behavior, Extent of disease and Surgical treatment. </a:t>
            </a:r>
            <a:endParaRPr lang="en-IN" sz="1800" dirty="0">
              <a:effectLst/>
              <a:latin typeface="Times New Roman" panose="02020603050405020304" pitchFamily="18" charset="0"/>
              <a:ea typeface="Times New Roman" panose="02020603050405020304" pitchFamily="18" charset="0"/>
            </a:endParaRPr>
          </a:p>
          <a:p>
            <a:pPr>
              <a:lnSpc>
                <a:spcPct val="100000"/>
              </a:lnSpc>
            </a:pPr>
            <a:endParaRPr lang="en-US" sz="1100" dirty="0">
              <a:effectLst/>
              <a:latin typeface="Times New Roman" panose="02020603050405020304" pitchFamily="18" charset="0"/>
              <a:ea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pic>
        <p:nvPicPr>
          <p:cNvPr id="8" name="Picture 7" descr="Graphical user interface, application, table, Excel&#10;&#10;Description automatically generated">
            <a:extLst>
              <a:ext uri="{FF2B5EF4-FFF2-40B4-BE49-F238E27FC236}">
                <a16:creationId xmlns:a16="http://schemas.microsoft.com/office/drawing/2014/main" id="{1A76409F-1070-49E7-B52C-6DD57718BF65}"/>
              </a:ext>
            </a:extLst>
          </p:cNvPr>
          <p:cNvPicPr>
            <a:picLocks noChangeAspect="1"/>
          </p:cNvPicPr>
          <p:nvPr/>
        </p:nvPicPr>
        <p:blipFill rotWithShape="1">
          <a:blip r:embed="rId7"/>
          <a:srcRect l="785" t="24509" r="22135" b="14913"/>
          <a:stretch/>
        </p:blipFill>
        <p:spPr>
          <a:xfrm>
            <a:off x="5124450" y="147638"/>
            <a:ext cx="6991350" cy="6562724"/>
          </a:xfrm>
          <a:prstGeom prst="rect">
            <a:avLst/>
          </a:prstGeom>
        </p:spPr>
      </p:pic>
    </p:spTree>
    <p:extLst>
      <p:ext uri="{BB962C8B-B14F-4D97-AF65-F5344CB8AC3E}">
        <p14:creationId xmlns:p14="http://schemas.microsoft.com/office/powerpoint/2010/main" val="2445634632"/>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التسجيل (5)">
            <a:hlinkClick r:id="" action="ppaction://media"/>
            <a:extLst>
              <a:ext uri="{FF2B5EF4-FFF2-40B4-BE49-F238E27FC236}">
                <a16:creationId xmlns:a16="http://schemas.microsoft.com/office/drawing/2014/main" id="{404C2296-01E6-46AA-8F23-F54023526D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18700" y="821010"/>
            <a:ext cx="406400" cy="406400"/>
          </a:xfrm>
          <a:prstGeom prst="rect">
            <a:avLst/>
          </a:prstGeom>
        </p:spPr>
      </p:pic>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80AA9F"/>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071ED86-F475-4120-ABB2-76735E739AC5}"/>
              </a:ext>
            </a:extLst>
          </p:cNvPr>
          <p:cNvSpPr>
            <a:spLocks noGrp="1"/>
          </p:cNvSpPr>
          <p:nvPr>
            <p:ph type="title"/>
          </p:nvPr>
        </p:nvSpPr>
        <p:spPr>
          <a:xfrm>
            <a:off x="838200" y="401221"/>
            <a:ext cx="10515600" cy="1348065"/>
          </a:xfrm>
        </p:spPr>
        <p:txBody>
          <a:bodyPr>
            <a:normAutofit fontScale="90000"/>
          </a:bodyPr>
          <a:lstStyle/>
          <a:p>
            <a:pPr algn="ctr">
              <a:lnSpc>
                <a:spcPct val="90000"/>
              </a:lnSpc>
            </a:pPr>
            <a:b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2800" b="1" dirty="0">
                <a:solidFill>
                  <a:schemeClr val="bg2"/>
                </a:solidFill>
                <a:effectLst/>
                <a:latin typeface="Bradley Hand ITC" panose="03070402050302030203" pitchFamily="66" charset="0"/>
                <a:ea typeface="Calibri" panose="020F0502020204030204" pitchFamily="34" charset="0"/>
                <a:cs typeface="Times New Roman" panose="02020603050405020304" pitchFamily="18" charset="0"/>
              </a:rPr>
            </a:br>
            <a:r>
              <a:rPr lang="en-US" sz="3100" b="1" dirty="0">
                <a:solidFill>
                  <a:schemeClr val="bg2"/>
                </a:solidFill>
                <a:latin typeface="Cavolini" panose="020B0502040204020203" pitchFamily="66" charset="0"/>
                <a:cs typeface="Cavolini" panose="020B0502040204020203" pitchFamily="66" charset="0"/>
              </a:rPr>
              <a:t>DATA PRE-PROCESSING</a:t>
            </a:r>
            <a:br>
              <a:rPr lang="en-US" sz="3200" dirty="0">
                <a:solidFill>
                  <a:schemeClr val="bg2"/>
                </a:solidFill>
                <a:latin typeface="Cavolini" panose="020B0502040204020203" pitchFamily="66" charset="0"/>
                <a:cs typeface="Cavolini" panose="020B0502040204020203" pitchFamily="66" charset="0"/>
              </a:rPr>
            </a:br>
            <a:r>
              <a:rPr lang="en-US" sz="1800" dirty="0">
                <a:solidFill>
                  <a:schemeClr val="bg2"/>
                </a:solidFill>
                <a:latin typeface="Cavolini" panose="020B0502040204020203" pitchFamily="66" charset="0"/>
                <a:cs typeface="Cavolini" panose="020B0502040204020203" pitchFamily="66" charset="0"/>
              </a:rPr>
              <a:t>(SQL ,Notepad++,</a:t>
            </a:r>
            <a:r>
              <a:rPr lang="ar-SA" sz="1800" dirty="0">
                <a:solidFill>
                  <a:schemeClr val="bg2"/>
                </a:solidFill>
                <a:latin typeface="Cavolini" panose="020B0502040204020203" pitchFamily="66" charset="0"/>
                <a:cs typeface="Cavolini" panose="020B0502040204020203" pitchFamily="66" charset="0"/>
              </a:rPr>
              <a:t>و </a:t>
            </a:r>
            <a:r>
              <a:rPr lang="en-US" sz="1800" dirty="0">
                <a:solidFill>
                  <a:schemeClr val="bg2"/>
                </a:solidFill>
                <a:latin typeface="Cavolini" panose="020B0502040204020203" pitchFamily="66" charset="0"/>
                <a:cs typeface="Cavolini" panose="020B0502040204020203" pitchFamily="66" charset="0"/>
              </a:rPr>
              <a:t>and Excel)</a:t>
            </a:r>
            <a:br>
              <a:rPr lang="en-US" sz="1800" dirty="0">
                <a:solidFill>
                  <a:schemeClr val="bg2"/>
                </a:solidFill>
                <a:latin typeface="Cavolini" panose="020B0502040204020203" pitchFamily="66" charset="0"/>
                <a:cs typeface="Cavolini" panose="020B0502040204020203" pitchFamily="66" charset="0"/>
              </a:rPr>
            </a:br>
            <a:endParaRPr lang="en-US" sz="3200" dirty="0">
              <a:solidFill>
                <a:schemeClr val="bg2"/>
              </a:solidFill>
              <a:latin typeface="Cavolini" panose="020B0502040204020203" pitchFamily="66" charset="0"/>
              <a:cs typeface="Cavolini" panose="020B0502040204020203" pitchFamily="66" charset="0"/>
            </a:endParaRPr>
          </a:p>
        </p:txBody>
      </p:sp>
      <p:pic>
        <p:nvPicPr>
          <p:cNvPr id="8" name="Picture 7" descr="Graphical user interface, application, table, Excel&#10;&#10;Description automatically generated">
            <a:extLst>
              <a:ext uri="{FF2B5EF4-FFF2-40B4-BE49-F238E27FC236}">
                <a16:creationId xmlns:a16="http://schemas.microsoft.com/office/drawing/2014/main" id="{AC1D242C-7D74-4972-B158-474EDD364ED7}"/>
              </a:ext>
            </a:extLst>
          </p:cNvPr>
          <p:cNvPicPr>
            <a:picLocks noChangeAspect="1"/>
          </p:cNvPicPr>
          <p:nvPr/>
        </p:nvPicPr>
        <p:blipFill rotWithShape="1">
          <a:blip r:embed="rId5"/>
          <a:srcRect l="3085" t="24681" r="6875" b="15556"/>
          <a:stretch/>
        </p:blipFill>
        <p:spPr>
          <a:xfrm>
            <a:off x="-3048" y="2454819"/>
            <a:ext cx="12077700" cy="4295775"/>
          </a:xfrm>
          <a:prstGeom prst="rect">
            <a:avLst/>
          </a:prstGeom>
        </p:spPr>
      </p:pic>
    </p:spTree>
    <p:extLst>
      <p:ext uri="{BB962C8B-B14F-4D97-AF65-F5344CB8AC3E}">
        <p14:creationId xmlns:p14="http://schemas.microsoft.com/office/powerpoint/2010/main" val="199066367"/>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التسجيل (7)">
            <a:hlinkClick r:id="" action="ppaction://media"/>
            <a:extLst>
              <a:ext uri="{FF2B5EF4-FFF2-40B4-BE49-F238E27FC236}">
                <a16:creationId xmlns:a16="http://schemas.microsoft.com/office/drawing/2014/main" id="{D21922CD-0D73-419C-8E36-02D67C42B4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93450" y="5711825"/>
            <a:ext cx="406400" cy="406400"/>
          </a:xfrm>
          <a:prstGeom prst="rect">
            <a:avLst/>
          </a:prstGeom>
        </p:spPr>
      </p:pic>
      <p:sp>
        <p:nvSpPr>
          <p:cNvPr id="11" name="Rectangle 6">
            <a:extLst>
              <a:ext uri="{FF2B5EF4-FFF2-40B4-BE49-F238E27FC236}">
                <a16:creationId xmlns:a16="http://schemas.microsoft.com/office/drawing/2014/main" id="{35D42EB5-FF9D-4E6A-ABE1-A84F815AD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35">
            <a:extLst>
              <a:ext uri="{FF2B5EF4-FFF2-40B4-BE49-F238E27FC236}">
                <a16:creationId xmlns:a16="http://schemas.microsoft.com/office/drawing/2014/main" id="{520130B1-1031-4589-AD83-DCB049619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lide4" descr="Sheet 4">
            <a:extLst>
              <a:ext uri="{FF2B5EF4-FFF2-40B4-BE49-F238E27FC236}">
                <a16:creationId xmlns:a16="http://schemas.microsoft.com/office/drawing/2014/main" id="{925AB45F-5780-46F1-9086-17275AC255B4}"/>
              </a:ext>
            </a:extLst>
          </p:cNvPr>
          <p:cNvPicPr/>
          <p:nvPr/>
        </p:nvPicPr>
        <p:blipFill rotWithShape="1">
          <a:blip r:embed="rId5" cstate="print">
            <a:extLst>
              <a:ext uri="{28A0092B-C50C-407E-A947-70E740481C1C}">
                <a14:useLocalDpi xmlns:a14="http://schemas.microsoft.com/office/drawing/2010/main" val="0"/>
              </a:ext>
            </a:extLst>
          </a:blip>
          <a:srcRect t="5342" r="9526" b="4361"/>
          <a:stretch/>
        </p:blipFill>
        <p:spPr bwMode="auto">
          <a:xfrm>
            <a:off x="6395838" y="1535047"/>
            <a:ext cx="5752623" cy="5272152"/>
          </a:xfrm>
          <a:prstGeom prst="rect">
            <a:avLst/>
          </a:prstGeom>
          <a:extLst>
            <a:ext uri="{53640926-AAD7-44D8-BBD7-CCE9431645EC}">
              <a14:shadowObscured xmlns:a14="http://schemas.microsoft.com/office/drawing/2010/main"/>
            </a:ext>
          </a:extLst>
        </p:spPr>
      </p:pic>
      <p:pic>
        <p:nvPicPr>
          <p:cNvPr id="14" name="slide2" descr="Sheet 2">
            <a:extLst>
              <a:ext uri="{FF2B5EF4-FFF2-40B4-BE49-F238E27FC236}">
                <a16:creationId xmlns:a16="http://schemas.microsoft.com/office/drawing/2014/main" id="{97414E6F-D1C6-460C-A0E9-2D33004AD210}"/>
              </a:ext>
            </a:extLst>
          </p:cNvPr>
          <p:cNvPicPr/>
          <p:nvPr/>
        </p:nvPicPr>
        <p:blipFill rotWithShape="1">
          <a:blip r:embed="rId6">
            <a:extLst>
              <a:ext uri="{28A0092B-C50C-407E-A947-70E740481C1C}">
                <a14:useLocalDpi xmlns:a14="http://schemas.microsoft.com/office/drawing/2010/main" val="0"/>
              </a:ext>
            </a:extLst>
          </a:blip>
          <a:srcRect t="6483" r="10148" b="9985"/>
          <a:stretch/>
        </p:blipFill>
        <p:spPr bwMode="auto">
          <a:xfrm>
            <a:off x="176889" y="1436798"/>
            <a:ext cx="3011768" cy="5253102"/>
          </a:xfrm>
          <a:prstGeom prst="rect">
            <a:avLst/>
          </a:prstGeom>
          <a:ln>
            <a:noFill/>
          </a:ln>
          <a:extLst>
            <a:ext uri="{53640926-AAD7-44D8-BBD7-CCE9431645EC}">
              <a14:shadowObscured xmlns:a14="http://schemas.microsoft.com/office/drawing/2010/main"/>
            </a:ext>
          </a:extLst>
        </p:spPr>
      </p:pic>
      <p:pic>
        <p:nvPicPr>
          <p:cNvPr id="15" name="slide3" descr="Sheet 3">
            <a:extLst>
              <a:ext uri="{FF2B5EF4-FFF2-40B4-BE49-F238E27FC236}">
                <a16:creationId xmlns:a16="http://schemas.microsoft.com/office/drawing/2014/main" id="{639D8F18-174A-407C-B229-B4E25E6E7C07}"/>
              </a:ext>
            </a:extLst>
          </p:cNvPr>
          <p:cNvPicPr/>
          <p:nvPr/>
        </p:nvPicPr>
        <p:blipFill rotWithShape="1">
          <a:blip r:embed="rId7">
            <a:extLst>
              <a:ext uri="{28A0092B-C50C-407E-A947-70E740481C1C}">
                <a14:useLocalDpi xmlns:a14="http://schemas.microsoft.com/office/drawing/2010/main" val="0"/>
              </a:ext>
            </a:extLst>
          </a:blip>
          <a:srcRect t="6388" r="6827" b="9899"/>
          <a:stretch/>
        </p:blipFill>
        <p:spPr bwMode="auto">
          <a:xfrm>
            <a:off x="3236631" y="1783027"/>
            <a:ext cx="3011768" cy="5010786"/>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E749963E-4833-44C2-AC5C-DC3613B5559B}"/>
              </a:ext>
            </a:extLst>
          </p:cNvPr>
          <p:cNvGrpSpPr/>
          <p:nvPr/>
        </p:nvGrpSpPr>
        <p:grpSpPr>
          <a:xfrm rot="5400000">
            <a:off x="5798978" y="-1736351"/>
            <a:ext cx="954901" cy="4615149"/>
            <a:chOff x="1133375" y="0"/>
            <a:chExt cx="1518864" cy="3590174"/>
          </a:xfrm>
          <a:solidFill>
            <a:schemeClr val="accent2">
              <a:lumMod val="75000"/>
            </a:schemeClr>
          </a:solidFill>
        </p:grpSpPr>
        <p:sp>
          <p:nvSpPr>
            <p:cNvPr id="17" name="Rectangle: Rounded Corners 16">
              <a:extLst>
                <a:ext uri="{FF2B5EF4-FFF2-40B4-BE49-F238E27FC236}">
                  <a16:creationId xmlns:a16="http://schemas.microsoft.com/office/drawing/2014/main" id="{DFFF9D5B-FD1E-44C3-8D35-2D0981B8FB36}"/>
                </a:ext>
              </a:extLst>
            </p:cNvPr>
            <p:cNvSpPr/>
            <p:nvPr/>
          </p:nvSpPr>
          <p:spPr>
            <a:xfrm>
              <a:off x="1133375" y="0"/>
              <a:ext cx="1518864" cy="3590174"/>
            </a:xfrm>
            <a:prstGeom prst="roundRect">
              <a:avLst/>
            </a:prstGeom>
            <a:grpFill/>
            <a:ln>
              <a:solidFill>
                <a:schemeClr val="accent2"/>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4E441ADF-E81E-40CF-88BB-83CC4F8F96EE}"/>
                </a:ext>
              </a:extLst>
            </p:cNvPr>
            <p:cNvSpPr txBox="1"/>
            <p:nvPr/>
          </p:nvSpPr>
          <p:spPr>
            <a:xfrm>
              <a:off x="1207520" y="74145"/>
              <a:ext cx="1370574" cy="3441884"/>
            </a:xfrm>
            <a:prstGeom prst="rect">
              <a:avLst/>
            </a:prstGeom>
            <a:solidFill>
              <a:schemeClr val="accent3">
                <a:lumMod val="75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endParaRPr lang="en-US" sz="5500" kern="1200" dirty="0"/>
            </a:p>
          </p:txBody>
        </p:sp>
      </p:grpSp>
      <p:sp>
        <p:nvSpPr>
          <p:cNvPr id="19" name="TextBox 18">
            <a:extLst>
              <a:ext uri="{FF2B5EF4-FFF2-40B4-BE49-F238E27FC236}">
                <a16:creationId xmlns:a16="http://schemas.microsoft.com/office/drawing/2014/main" id="{50FB3FD7-020A-468E-9C15-B73AE81E5732}"/>
              </a:ext>
            </a:extLst>
          </p:cNvPr>
          <p:cNvSpPr txBox="1"/>
          <p:nvPr/>
        </p:nvSpPr>
        <p:spPr>
          <a:xfrm>
            <a:off x="4170615" y="1595"/>
            <a:ext cx="4615150" cy="800219"/>
          </a:xfrm>
          <a:prstGeom prst="rect">
            <a:avLst/>
          </a:prstGeom>
          <a:noFill/>
        </p:spPr>
        <p:txBody>
          <a:bodyPr wrap="square">
            <a:spAutoFit/>
          </a:bodyPr>
          <a:lstStyle/>
          <a:p>
            <a:pPr algn="ctr"/>
            <a:r>
              <a:rPr lang="en-US" b="1"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rPr>
              <a:t> </a:t>
            </a:r>
            <a:br>
              <a:rPr lang="en-US" b="1" dirty="0">
                <a:solidFill>
                  <a:schemeClr val="bg1">
                    <a:lumMod val="95000"/>
                  </a:schemeClr>
                </a:solidFill>
                <a:latin typeface="Bradley Hand ITC" panose="03070402050302030203" pitchFamily="66" charset="0"/>
                <a:ea typeface="Calibri" panose="020F0502020204030204" pitchFamily="34" charset="0"/>
                <a:cs typeface="Times New Roman" panose="02020603050405020304" pitchFamily="18" charset="0"/>
              </a:rPr>
            </a:br>
            <a:r>
              <a:rPr lang="en-US" sz="2800" b="1" dirty="0">
                <a:solidFill>
                  <a:schemeClr val="bg2"/>
                </a:solidFill>
                <a:latin typeface="Cavolini" panose="020B0502040204020203" pitchFamily="66" charset="0"/>
                <a:ea typeface="+mj-ea"/>
                <a:cs typeface="Cavolini" panose="020B0502040204020203" pitchFamily="66" charset="0"/>
              </a:rPr>
              <a:t>Data exploration</a:t>
            </a:r>
          </a:p>
        </p:txBody>
      </p:sp>
    </p:spTree>
    <p:extLst>
      <p:ext uri="{BB962C8B-B14F-4D97-AF65-F5344CB8AC3E}">
        <p14:creationId xmlns:p14="http://schemas.microsoft.com/office/powerpoint/2010/main" val="1710325889"/>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التسجيل (6)">
            <a:hlinkClick r:id="" action="ppaction://media"/>
            <a:extLst>
              <a:ext uri="{FF2B5EF4-FFF2-40B4-BE49-F238E27FC236}">
                <a16:creationId xmlns:a16="http://schemas.microsoft.com/office/drawing/2014/main" id="{C4D80FC8-7DCE-47BF-8064-C3042BB0FE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rot="3331907">
            <a:off x="8508634" y="1836737"/>
            <a:ext cx="406400" cy="406400"/>
          </a:xfrm>
          <a:prstGeom prst="rect">
            <a:avLst/>
          </a:prstGeom>
        </p:spPr>
      </p:pic>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A894C-06E1-4EF3-B2FF-785CD840967F}"/>
              </a:ext>
            </a:extLst>
          </p:cNvPr>
          <p:cNvSpPr>
            <a:spLocks noGrp="1"/>
          </p:cNvSpPr>
          <p:nvPr>
            <p:ph type="title"/>
          </p:nvPr>
        </p:nvSpPr>
        <p:spPr>
          <a:xfrm>
            <a:off x="540402" y="866648"/>
            <a:ext cx="4508430" cy="2013583"/>
          </a:xfrm>
        </p:spPr>
        <p:txBody>
          <a:bodyPr anchor="b">
            <a:normAutofit/>
          </a:bodyPr>
          <a:lstStyle/>
          <a:p>
            <a:pPr>
              <a:lnSpc>
                <a:spcPct val="90000"/>
              </a:lnSpc>
            </a:pPr>
            <a:r>
              <a:rPr lang="en-US" sz="32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32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3200" b="1"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700" b="1" dirty="0">
                <a:solidFill>
                  <a:schemeClr val="accent2"/>
                </a:solidFill>
                <a:latin typeface="Cavolini" panose="020B0502040204020203" pitchFamily="66" charset="0"/>
                <a:cs typeface="Cavolini" panose="020B0502040204020203" pitchFamily="66" charset="0"/>
              </a:rPr>
              <a:t>Descriptive Analysis</a:t>
            </a:r>
            <a:br>
              <a:rPr lang="en-US" sz="32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3200" dirty="0">
              <a:solidFill>
                <a:schemeClr val="accent2">
                  <a:lumMod val="75000"/>
                </a:schemeClr>
              </a:solidFill>
            </a:endParaRPr>
          </a:p>
        </p:txBody>
      </p:sp>
      <p:sp>
        <p:nvSpPr>
          <p:cNvPr id="3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80AA9F"/>
          </a:solidFill>
          <a:ln w="38100" cap="rnd">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7EA0B5-98FE-4638-93E1-B20E4F1B81AF}"/>
              </a:ext>
            </a:extLst>
          </p:cNvPr>
          <p:cNvSpPr>
            <a:spLocks noGrp="1"/>
          </p:cNvSpPr>
          <p:nvPr>
            <p:ph idx="1"/>
          </p:nvPr>
        </p:nvSpPr>
        <p:spPr>
          <a:xfrm>
            <a:off x="384815" y="2764793"/>
            <a:ext cx="5453853" cy="3569332"/>
          </a:xfrm>
        </p:spPr>
        <p:txBody>
          <a:bodyPr anchor="t">
            <a:normAutofit lnSpcReduction="10000"/>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The table represents the descriptive analysis performed in STATA. We can observe that the highest age of the diagnosis is from 60-64 years. The most common site for oral and pharyngeal cancer is Tongue (32.85%) followed by Tonsil (19.43%). Additionally, Grade II (46.23%) (Moderately differentiated) cancers are greater in number than other grades. As predicted the Squamous cell carcinomas are almost 89% of the total oral and pharyngeal cancers. On observing the extent of disease, we find that regional and localized cancers are more common than distant. Surgical removal of the cancer is the treatment of choice for oral and pharyngeal cancers at 59% if Yes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9" name="Ink 38">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5737403" y="1956150"/>
                <a:ext cx="36000" cy="32709"/>
              </a:xfrm>
              <a:prstGeom prst="rect">
                <a:avLst/>
              </a:prstGeom>
            </p:spPr>
          </p:pic>
        </mc:Fallback>
      </mc:AlternateContent>
      <p:pic>
        <p:nvPicPr>
          <p:cNvPr id="9" name="Picture 8" descr="Graphical user interface, application, table&#10;&#10;Description automatically generated">
            <a:extLst>
              <a:ext uri="{FF2B5EF4-FFF2-40B4-BE49-F238E27FC236}">
                <a16:creationId xmlns:a16="http://schemas.microsoft.com/office/drawing/2014/main" id="{F0FC19D3-22F2-45DB-AB5D-7D1566299B0A}"/>
              </a:ext>
            </a:extLst>
          </p:cNvPr>
          <p:cNvPicPr/>
          <p:nvPr/>
        </p:nvPicPr>
        <p:blipFill rotWithShape="1">
          <a:blip r:embed="rId7"/>
          <a:srcRect l="16539" t="23953" r="55323" b="9055"/>
          <a:stretch/>
        </p:blipFill>
        <p:spPr bwMode="auto">
          <a:xfrm>
            <a:off x="5892998" y="67945"/>
            <a:ext cx="6259907" cy="4980305"/>
          </a:xfrm>
          <a:prstGeom prst="rect">
            <a:avLst/>
          </a:prstGeom>
          <a:ln>
            <a:noFill/>
          </a:ln>
          <a:extLst>
            <a:ext uri="{53640926-AAD7-44D8-BBD7-CCE9431645EC}">
              <a14:shadowObscured xmlns:a14="http://schemas.microsoft.com/office/drawing/2010/main"/>
            </a:ext>
          </a:extLst>
        </p:spPr>
      </p:pic>
      <p:pic>
        <p:nvPicPr>
          <p:cNvPr id="5" name="Picture 4" descr="Graphical user interface, application, table, Word&#10;&#10;Description automatically generated">
            <a:extLst>
              <a:ext uri="{FF2B5EF4-FFF2-40B4-BE49-F238E27FC236}">
                <a16:creationId xmlns:a16="http://schemas.microsoft.com/office/drawing/2014/main" id="{A133270B-DC2C-4EDE-8FB9-FD87396336C0}"/>
              </a:ext>
            </a:extLst>
          </p:cNvPr>
          <p:cNvPicPr>
            <a:picLocks noChangeAspect="1"/>
          </p:cNvPicPr>
          <p:nvPr/>
        </p:nvPicPr>
        <p:blipFill rotWithShape="1">
          <a:blip r:embed="rId8"/>
          <a:srcRect l="42420" t="46582" r="24623" b="29062"/>
          <a:stretch/>
        </p:blipFill>
        <p:spPr>
          <a:xfrm>
            <a:off x="5892998" y="5044821"/>
            <a:ext cx="6262559" cy="1639244"/>
          </a:xfrm>
          <a:prstGeom prst="rect">
            <a:avLst/>
          </a:prstGeom>
        </p:spPr>
      </p:pic>
    </p:spTree>
    <p:extLst>
      <p:ext uri="{BB962C8B-B14F-4D97-AF65-F5344CB8AC3E}">
        <p14:creationId xmlns:p14="http://schemas.microsoft.com/office/powerpoint/2010/main" val="1238736213"/>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التسجيل (8)">
            <a:hlinkClick r:id="" action="ppaction://media"/>
            <a:extLst>
              <a:ext uri="{FF2B5EF4-FFF2-40B4-BE49-F238E27FC236}">
                <a16:creationId xmlns:a16="http://schemas.microsoft.com/office/drawing/2014/main" id="{47F7D526-C804-4BE2-98E6-AFE1F4E5DC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98075" y="5330737"/>
            <a:ext cx="406400" cy="406400"/>
          </a:xfrm>
          <a:prstGeom prst="rect">
            <a:avLst/>
          </a:prstGeom>
        </p:spPr>
      </p:pic>
      <p:sp useBgFill="1">
        <p:nvSpPr>
          <p:cNvPr id="22" name="Rectangle 21">
            <a:extLst>
              <a:ext uri="{FF2B5EF4-FFF2-40B4-BE49-F238E27FC236}">
                <a16:creationId xmlns:a16="http://schemas.microsoft.com/office/drawing/2014/main" id="{711671EB-9B2E-4E39-94FF-2BA8B0B45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2FC64A3-62BF-47FB-A545-7A43E3653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6"/>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80AA9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16B525-BDCA-4C8F-A76A-982CDA76E4C0}"/>
              </a:ext>
            </a:extLst>
          </p:cNvPr>
          <p:cNvSpPr>
            <a:spLocks noGrp="1"/>
          </p:cNvSpPr>
          <p:nvPr>
            <p:ph type="title"/>
          </p:nvPr>
        </p:nvSpPr>
        <p:spPr>
          <a:xfrm>
            <a:off x="-3048" y="460058"/>
            <a:ext cx="3419856" cy="1600200"/>
          </a:xfrm>
        </p:spPr>
        <p:txBody>
          <a:bodyPr vert="horz" lIns="91440" tIns="45720" rIns="91440" bIns="45720" rtlCol="0" anchor="ctr">
            <a:normAutofit/>
          </a:bodyPr>
          <a:lstStyle/>
          <a:p>
            <a:pPr algn="ctr">
              <a:lnSpc>
                <a:spcPct val="90000"/>
              </a:lnSpc>
            </a:pPr>
            <a:br>
              <a:rPr lang="en-US" sz="4400" b="1" dirty="0">
                <a:solidFill>
                  <a:schemeClr val="bg1"/>
                </a:solidFill>
                <a:effectLst/>
              </a:rPr>
            </a:br>
            <a:r>
              <a:rPr lang="en-US" sz="3200" b="1" dirty="0">
                <a:solidFill>
                  <a:schemeClr val="bg2"/>
                </a:solidFill>
                <a:latin typeface="Cavolini" panose="020B0502040204020203" pitchFamily="66" charset="0"/>
                <a:cs typeface="Cavolini" panose="020B0502040204020203" pitchFamily="66" charset="0"/>
              </a:rPr>
              <a:t>Weka Analysis</a:t>
            </a:r>
            <a:br>
              <a:rPr lang="en-US" sz="3200" b="1" dirty="0">
                <a:solidFill>
                  <a:schemeClr val="bg2"/>
                </a:solidFill>
                <a:latin typeface="Cavolini" panose="020B0502040204020203" pitchFamily="66" charset="0"/>
                <a:cs typeface="Cavolini" panose="020B0502040204020203" pitchFamily="66" charset="0"/>
              </a:rPr>
            </a:br>
            <a:endParaRPr lang="en-US" sz="3200" b="1" dirty="0">
              <a:solidFill>
                <a:schemeClr val="bg2"/>
              </a:solidFill>
              <a:latin typeface="Cavolini" panose="020B0502040204020203" pitchFamily="66" charset="0"/>
              <a:cs typeface="Cavolini" panose="020B0502040204020203" pitchFamily="66" charset="0"/>
            </a:endParaRPr>
          </a:p>
        </p:txBody>
      </p:sp>
      <p:sp>
        <p:nvSpPr>
          <p:cNvPr id="26"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80E0CA-CE10-476B-B67C-FF0B0BF8A9E4}"/>
              </a:ext>
            </a:extLst>
          </p:cNvPr>
          <p:cNvSpPr txBox="1"/>
          <p:nvPr/>
        </p:nvSpPr>
        <p:spPr>
          <a:xfrm>
            <a:off x="4404930" y="587463"/>
            <a:ext cx="7338442" cy="1827421"/>
          </a:xfrm>
          <a:prstGeom prst="rect">
            <a:avLst/>
          </a:prstGeom>
        </p:spPr>
        <p:txBody>
          <a:bodyPr vert="horz" lIns="91440" tIns="45720" rIns="91440" bIns="45720" rtlCol="0" anchor="ctr">
            <a:normAutofit/>
          </a:bodyPr>
          <a:lstStyle/>
          <a:p>
            <a:pPr>
              <a:lnSpc>
                <a:spcPct val="110000"/>
              </a:lnSpc>
              <a:spcAft>
                <a:spcPts val="600"/>
              </a:spcAft>
            </a:pPr>
            <a:r>
              <a:rPr lang="en-US" sz="1600" dirty="0">
                <a:solidFill>
                  <a:schemeClr val="bg2"/>
                </a:solidFill>
                <a:latin typeface="Cavolini" panose="020B0502040204020203" pitchFamily="66" charset="0"/>
                <a:ea typeface="+mj-ea"/>
                <a:cs typeface="Cavolini" panose="020B0502040204020203" pitchFamily="66" charset="0"/>
              </a:rPr>
              <a:t>Split the data into training (66%) and testing sets (34%) and conducting experiments using the different classification schemes.</a:t>
            </a:r>
          </a:p>
        </p:txBody>
      </p:sp>
      <p:pic>
        <p:nvPicPr>
          <p:cNvPr id="9" name="Picture 8" descr="Graphical user interface&#10;&#10;Description automatically generated">
            <a:extLst>
              <a:ext uri="{FF2B5EF4-FFF2-40B4-BE49-F238E27FC236}">
                <a16:creationId xmlns:a16="http://schemas.microsoft.com/office/drawing/2014/main" id="{6B6E3FB9-7B59-4DE8-B716-071E8AE70201}"/>
              </a:ext>
            </a:extLst>
          </p:cNvPr>
          <p:cNvPicPr/>
          <p:nvPr/>
        </p:nvPicPr>
        <p:blipFill rotWithShape="1">
          <a:blip r:embed="rId5" cstate="print">
            <a:extLst>
              <a:ext uri="{28A0092B-C50C-407E-A947-70E740481C1C}">
                <a14:useLocalDpi xmlns:a14="http://schemas.microsoft.com/office/drawing/2010/main" val="0"/>
              </a:ext>
            </a:extLst>
          </a:blip>
          <a:srcRect r="20513" b="7313"/>
          <a:stretch/>
        </p:blipFill>
        <p:spPr bwMode="auto">
          <a:xfrm>
            <a:off x="6192521" y="2782149"/>
            <a:ext cx="5877559" cy="3987961"/>
          </a:xfrm>
          <a:prstGeom prst="rect">
            <a:avLst/>
          </a:prstGeom>
          <a:ln>
            <a:noFill/>
          </a:ln>
          <a:extLst>
            <a:ext uri="{53640926-AAD7-44D8-BBD7-CCE9431645EC}">
              <a14:shadowObscured xmlns:a14="http://schemas.microsoft.com/office/drawing/2010/main"/>
            </a:ext>
          </a:extLst>
        </p:spPr>
      </p:pic>
      <p:pic>
        <p:nvPicPr>
          <p:cNvPr id="11" name="Picture 10" descr="Graphical user interface&#10;&#10;Description automatically generated">
            <a:extLst>
              <a:ext uri="{FF2B5EF4-FFF2-40B4-BE49-F238E27FC236}">
                <a16:creationId xmlns:a16="http://schemas.microsoft.com/office/drawing/2014/main" id="{B8025CC0-DF9F-4D6F-8096-3A23FBB262C5}"/>
              </a:ext>
            </a:extLst>
          </p:cNvPr>
          <p:cNvPicPr/>
          <p:nvPr/>
        </p:nvPicPr>
        <p:blipFill rotWithShape="1">
          <a:blip r:embed="rId6" cstate="print">
            <a:extLst>
              <a:ext uri="{28A0092B-C50C-407E-A947-70E740481C1C}">
                <a14:useLocalDpi xmlns:a14="http://schemas.microsoft.com/office/drawing/2010/main" val="0"/>
              </a:ext>
            </a:extLst>
          </a:blip>
          <a:srcRect r="21474" b="8262"/>
          <a:stretch/>
        </p:blipFill>
        <p:spPr bwMode="auto">
          <a:xfrm>
            <a:off x="101600" y="2771989"/>
            <a:ext cx="5877560" cy="40148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243565"/>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التسجيل (9)">
            <a:hlinkClick r:id="" action="ppaction://media"/>
            <a:extLst>
              <a:ext uri="{FF2B5EF4-FFF2-40B4-BE49-F238E27FC236}">
                <a16:creationId xmlns:a16="http://schemas.microsoft.com/office/drawing/2014/main" id="{157F840A-2D26-4703-9010-40029433C1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07625" y="5521325"/>
            <a:ext cx="406400" cy="406400"/>
          </a:xfrm>
          <a:prstGeom prst="rect">
            <a:avLst/>
          </a:prstGeom>
        </p:spPr>
      </p:pic>
      <p:sp>
        <p:nvSpPr>
          <p:cNvPr id="4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6" name="Rectangle 4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6B525-BDCA-4C8F-A76A-982CDA76E4C0}"/>
              </a:ext>
            </a:extLst>
          </p:cNvPr>
          <p:cNvSpPr>
            <a:spLocks noGrp="1"/>
          </p:cNvSpPr>
          <p:nvPr>
            <p:ph type="title"/>
          </p:nvPr>
        </p:nvSpPr>
        <p:spPr>
          <a:xfrm>
            <a:off x="638881" y="759978"/>
            <a:ext cx="10909640" cy="1065836"/>
          </a:xfrm>
        </p:spPr>
        <p:txBody>
          <a:bodyPr vert="horz" lIns="91440" tIns="45720" rIns="91440" bIns="45720" rtlCol="0" anchor="ctr">
            <a:noAutofit/>
          </a:bodyPr>
          <a:lstStyle/>
          <a:p>
            <a:pPr algn="ctr">
              <a:lnSpc>
                <a:spcPct val="90000"/>
              </a:lnSpc>
            </a:pPr>
            <a:r>
              <a:rPr lang="en-US" sz="2400" b="1" dirty="0">
                <a:solidFill>
                  <a:schemeClr val="accent2">
                    <a:lumMod val="75000"/>
                  </a:schemeClr>
                </a:solidFill>
                <a:latin typeface="Cavolini" panose="020B0502040204020203" pitchFamily="66" charset="0"/>
                <a:cs typeface="Cavolini" panose="020B0502040204020203" pitchFamily="66" charset="0"/>
              </a:rPr>
              <a:t>Logistic Regression and Random Forest in WEKA</a:t>
            </a:r>
          </a:p>
        </p:txBody>
      </p:sp>
      <p:sp>
        <p:nvSpPr>
          <p:cNvPr id="48"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80AA9F"/>
          </a:solidFill>
          <a:ln w="38100" cap="rnd">
            <a:solidFill>
              <a:srgbClr val="80AA9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with low confidence">
            <a:extLst>
              <a:ext uri="{FF2B5EF4-FFF2-40B4-BE49-F238E27FC236}">
                <a16:creationId xmlns:a16="http://schemas.microsoft.com/office/drawing/2014/main" id="{CED4C900-42F6-42F3-82AD-DB1E2724ED5E}"/>
              </a:ext>
            </a:extLst>
          </p:cNvPr>
          <p:cNvPicPr/>
          <p:nvPr/>
        </p:nvPicPr>
        <p:blipFill rotWithShape="1">
          <a:blip r:embed="rId5" cstate="print">
            <a:extLst>
              <a:ext uri="{28A0092B-C50C-407E-A947-70E740481C1C}">
                <a14:useLocalDpi xmlns:a14="http://schemas.microsoft.com/office/drawing/2010/main" val="0"/>
              </a:ext>
            </a:extLst>
          </a:blip>
          <a:srcRect r="20620" b="6363"/>
          <a:stretch/>
        </p:blipFill>
        <p:spPr bwMode="auto">
          <a:xfrm>
            <a:off x="15606" y="1992414"/>
            <a:ext cx="6080394" cy="4839297"/>
          </a:xfrm>
          <a:prstGeom prst="rect">
            <a:avLst/>
          </a:prstGeom>
          <a:ln>
            <a:noFill/>
          </a:ln>
          <a:extLst>
            <a:ext uri="{53640926-AAD7-44D8-BBD7-CCE9431645EC}">
              <a14:shadowObscured xmlns:a14="http://schemas.microsoft.com/office/drawing/2010/main"/>
            </a:ext>
          </a:extLst>
        </p:spPr>
      </p:pic>
      <p:pic>
        <p:nvPicPr>
          <p:cNvPr id="11" name="Picture 10" descr="Graphical user interface&#10;&#10;Description automatically generated with low confidence">
            <a:extLst>
              <a:ext uri="{FF2B5EF4-FFF2-40B4-BE49-F238E27FC236}">
                <a16:creationId xmlns:a16="http://schemas.microsoft.com/office/drawing/2014/main" id="{B9F985D7-A4E2-4C67-87E7-03FC02DE2259}"/>
              </a:ext>
            </a:extLst>
          </p:cNvPr>
          <p:cNvPicPr/>
          <p:nvPr/>
        </p:nvPicPr>
        <p:blipFill rotWithShape="1">
          <a:blip r:embed="rId6" cstate="print">
            <a:extLst>
              <a:ext uri="{28A0092B-C50C-407E-A947-70E740481C1C}">
                <a14:useLocalDpi xmlns:a14="http://schemas.microsoft.com/office/drawing/2010/main" val="0"/>
              </a:ext>
            </a:extLst>
          </a:blip>
          <a:srcRect r="21047" b="7313"/>
          <a:stretch/>
        </p:blipFill>
        <p:spPr bwMode="auto">
          <a:xfrm>
            <a:off x="6096000" y="1992414"/>
            <a:ext cx="5991225" cy="48667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9885704"/>
      </p:ext>
    </p:extLst>
  </p:cSld>
  <p:clrMapOvr>
    <a:masterClrMapping/>
  </p:clrMapOvr>
  <mc:AlternateContent xmlns:mc="http://schemas.openxmlformats.org/markup-compatibility/2006">
    <mc:Choice xmlns:p14="http://schemas.microsoft.com/office/powerpoint/2010/main" Requires="p14">
      <p:transition p14:dur="1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ketchyVTI">
  <a:themeElements>
    <a:clrScheme name="AnalogousFromLightSeedLeftStep">
      <a:dk1>
        <a:srgbClr val="000000"/>
      </a:dk1>
      <a:lt1>
        <a:srgbClr val="FFFFFF"/>
      </a:lt1>
      <a:dk2>
        <a:srgbClr val="412425"/>
      </a:dk2>
      <a:lt2>
        <a:srgbClr val="E8E2E4"/>
      </a:lt2>
      <a:accent1>
        <a:srgbClr val="80AA9F"/>
      </a:accent1>
      <a:accent2>
        <a:srgbClr val="75AC87"/>
      </a:accent2>
      <a:accent3>
        <a:srgbClr val="86AB81"/>
      </a:accent3>
      <a:accent4>
        <a:srgbClr val="90AA74"/>
      </a:accent4>
      <a:accent5>
        <a:srgbClr val="A1A47C"/>
      </a:accent5>
      <a:accent6>
        <a:srgbClr val="B29F7A"/>
      </a:accent6>
      <a:hlink>
        <a:srgbClr val="AE697C"/>
      </a:hlink>
      <a:folHlink>
        <a:srgbClr val="7F7F7F"/>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Final project- LOS Prediction</Template>
  <TotalTime>638</TotalTime>
  <Words>929</Words>
  <Application>Microsoft Office PowerPoint</Application>
  <PresentationFormat>Widescreen</PresentationFormat>
  <Paragraphs>34</Paragraphs>
  <Slides>14</Slides>
  <Notes>0</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Bradley Hand ITC</vt:lpstr>
      <vt:lpstr>Calibri</vt:lpstr>
      <vt:lpstr>Cavolini</vt:lpstr>
      <vt:lpstr>Modern Love</vt:lpstr>
      <vt:lpstr>The Hand</vt:lpstr>
      <vt:lpstr>Times New Roman</vt:lpstr>
      <vt:lpstr>SketchyVTI</vt:lpstr>
      <vt:lpstr> HAP 780 Final Project Survival Prediction of Oral and Pharyngeal Cancer  </vt:lpstr>
      <vt:lpstr>  Background and problem description </vt:lpstr>
      <vt:lpstr>    The Purpose of The Study </vt:lpstr>
      <vt:lpstr>    Data Source &amp; Data Selection </vt:lpstr>
      <vt:lpstr>   DATA PRE-PROCESSING (SQL ,Notepad++,و and Excel) </vt:lpstr>
      <vt:lpstr>PowerPoint Presentation</vt:lpstr>
      <vt:lpstr>   Descriptive Analysis </vt:lpstr>
      <vt:lpstr> Weka Analysis </vt:lpstr>
      <vt:lpstr>Logistic Regression and Random Forest in WEKA</vt:lpstr>
      <vt:lpstr>Models' accuracy   (Classification Models) </vt:lpstr>
      <vt:lpstr>Conclusion</vt:lpstr>
      <vt:lpstr>What have I learned from this project?  </vt:lpstr>
      <vt:lpstr>References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 780 FINAL PROJECT LENGTH OF HOSPITAL STAY (LOS) PREDICTION</dc:title>
  <dc:creator>Spandana Polam</dc:creator>
  <cp:lastModifiedBy>Qasem Dhamad</cp:lastModifiedBy>
  <cp:revision>174</cp:revision>
  <dcterms:created xsi:type="dcterms:W3CDTF">2020-08-12T21:07:24Z</dcterms:created>
  <dcterms:modified xsi:type="dcterms:W3CDTF">2021-08-07T07:17:59Z</dcterms:modified>
</cp:coreProperties>
</file>